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42"/>
  </p:notesMasterIdLst>
  <p:sldIdLst>
    <p:sldId id="409" r:id="rId3"/>
    <p:sldId id="372" r:id="rId4"/>
    <p:sldId id="272" r:id="rId5"/>
    <p:sldId id="359" r:id="rId6"/>
    <p:sldId id="361" r:id="rId7"/>
    <p:sldId id="401" r:id="rId8"/>
    <p:sldId id="363" r:id="rId9"/>
    <p:sldId id="327" r:id="rId10"/>
    <p:sldId id="403" r:id="rId11"/>
    <p:sldId id="331" r:id="rId12"/>
    <p:sldId id="332" r:id="rId13"/>
    <p:sldId id="346" r:id="rId14"/>
    <p:sldId id="400" r:id="rId15"/>
    <p:sldId id="413" r:id="rId16"/>
    <p:sldId id="414" r:id="rId17"/>
    <p:sldId id="394" r:id="rId18"/>
    <p:sldId id="395" r:id="rId19"/>
    <p:sldId id="379" r:id="rId20"/>
    <p:sldId id="378" r:id="rId21"/>
    <p:sldId id="380" r:id="rId22"/>
    <p:sldId id="408" r:id="rId23"/>
    <p:sldId id="371" r:id="rId24"/>
    <p:sldId id="407" r:id="rId25"/>
    <p:sldId id="399" r:id="rId26"/>
    <p:sldId id="396" r:id="rId27"/>
    <p:sldId id="390" r:id="rId28"/>
    <p:sldId id="391" r:id="rId29"/>
    <p:sldId id="415" r:id="rId30"/>
    <p:sldId id="405" r:id="rId31"/>
    <p:sldId id="398" r:id="rId32"/>
    <p:sldId id="418" r:id="rId33"/>
    <p:sldId id="421" r:id="rId34"/>
    <p:sldId id="419" r:id="rId35"/>
    <p:sldId id="384" r:id="rId36"/>
    <p:sldId id="385" r:id="rId37"/>
    <p:sldId id="412" r:id="rId38"/>
    <p:sldId id="273" r:id="rId39"/>
    <p:sldId id="324" r:id="rId40"/>
    <p:sldId id="416" r:id="rId4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준수" initials="이준" lastIdx="2" clrIdx="0">
    <p:extLst>
      <p:ext uri="{19B8F6BF-5375-455C-9EA6-DF929625EA0E}">
        <p15:presenceInfo xmlns:p15="http://schemas.microsoft.com/office/powerpoint/2012/main" userId="f072d0e5714175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A7BBF"/>
    <a:srgbClr val="365472"/>
    <a:srgbClr val="BDBDBD"/>
    <a:srgbClr val="5BC7A0"/>
    <a:srgbClr val="4990AE"/>
    <a:srgbClr val="3D6B91"/>
    <a:srgbClr val="53AEA7"/>
    <a:srgbClr val="48D0AE"/>
    <a:srgbClr val="43B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60890" autoAdjust="0"/>
  </p:normalViewPr>
  <p:slideViewPr>
    <p:cSldViewPr>
      <p:cViewPr varScale="1">
        <p:scale>
          <a:sx n="92" d="100"/>
          <a:sy n="92" d="100"/>
        </p:scale>
        <p:origin x="124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4934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5435B-A4E7-4235-870B-492B0C698B50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64E49-A7BB-4165-AC71-D4B4E5CB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31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</a:t>
            </a:r>
          </a:p>
          <a:p>
            <a:r>
              <a:rPr lang="ko-KR" altLang="en-US" dirty="0"/>
              <a:t>매트릭스팀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안녕하십니까 저는 이번 발표를 맡은 매트릭스팀의 </a:t>
            </a:r>
            <a:r>
              <a:rPr lang="ko-KR" altLang="en-US" dirty="0" err="1"/>
              <a:t>김연진입니다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818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#10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벤치마킹 대상으로는 직원관리 어플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체크비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급여계산 어플 알밤의 기능을 분석했으며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UIUX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스케줄 관리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어플들을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참고했습니다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761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 서비스를 벤치마킹 하면서 매트릭스만의 경쟁우위를 고안했습니다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이전 서비스들은 직원 관리에 치중했지만</a:t>
            </a:r>
            <a:r>
              <a:rPr lang="en-US" altLang="ko-KR" dirty="0"/>
              <a:t>, </a:t>
            </a:r>
            <a:r>
              <a:rPr lang="ko-KR" altLang="en-US" dirty="0"/>
              <a:t>매트릭스는 업무를 중심으로 하는 새로운 매장 관리 솔루션입니다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개인 사업자를 대상으로 하는 기존 서비스와 달리</a:t>
            </a:r>
            <a:r>
              <a:rPr lang="en-US" altLang="ko-KR" dirty="0"/>
              <a:t>, </a:t>
            </a:r>
            <a:r>
              <a:rPr lang="ko-KR" altLang="en-US" dirty="0"/>
              <a:t>매트릭스는 본사 매뉴얼을 효율적으로 배포할 수 있다는 점을 들어 </a:t>
            </a:r>
            <a:r>
              <a:rPr lang="en-US" altLang="ko-KR" dirty="0"/>
              <a:t>B2B </a:t>
            </a:r>
            <a:r>
              <a:rPr lang="ko-KR" altLang="en-US" dirty="0"/>
              <a:t>모델로 수익모델을 차별화하였습니다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차후 </a:t>
            </a:r>
            <a:r>
              <a:rPr lang="ko-KR" altLang="en-US" dirty="0" err="1"/>
              <a:t>데이터화된</a:t>
            </a:r>
            <a:r>
              <a:rPr lang="ko-KR" altLang="en-US" dirty="0"/>
              <a:t> 업무 노하우를 기업에게 판매할 수 있으며</a:t>
            </a:r>
            <a:r>
              <a:rPr lang="en-US" altLang="ko-KR" dirty="0"/>
              <a:t>, </a:t>
            </a:r>
            <a:r>
              <a:rPr lang="ko-KR" altLang="en-US" dirty="0"/>
              <a:t>매장 관리 컨설팅으로 비즈니스 모델을 확장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295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#12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유저를 분석하기 위해 페르소나 기법을 써서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UX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시나리오를 작성해봤습니다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이번 프로젝트에서는 점주 중심의 서비스를 구현하고자 하기에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직원 페르소나는 참고용으로 봐주시기 바랍니다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홍점주는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카페의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년차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초보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점장이며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여타 점주들처럼 최고의 상태로 매장을 유지하는 것이 목표입니다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매일 아침에는 매뉴얼 프린트를 보며 직원에게 할 일을 배정해주고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저녁에는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메신저을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보내 일이 끝났는지 확인합니다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홍점주씨는 간편하게 업무를 배정할 방법을 고민하고 있습니다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77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#13</a:t>
            </a:r>
          </a:p>
          <a:p>
            <a:r>
              <a:rPr lang="ko-KR" altLang="en-US" dirty="0"/>
              <a:t>프로젝트 설계 단계의 상세 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343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#14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개발 업무 범위를 정의하기 위해 </a:t>
            </a:r>
            <a:r>
              <a:rPr lang="en-US" altLang="ko-KR" dirty="0"/>
              <a:t>use case diagram</a:t>
            </a:r>
            <a:r>
              <a:rPr lang="ko-KR" altLang="en-US" dirty="0"/>
              <a:t>을 사용했습니다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 입장에서 봤을 때 크게 일일업무와 근무정보로 나눌 수 있으며</a:t>
            </a:r>
            <a:r>
              <a:rPr lang="en-US" altLang="ko-KR" dirty="0"/>
              <a:t>, </a:t>
            </a:r>
            <a:r>
              <a:rPr lang="ko-KR" altLang="en-US" dirty="0"/>
              <a:t>일일 업무 배정을 할 때 매뉴얼에서 선택하는 옵션이 있기 때문에 두 </a:t>
            </a:r>
            <a:r>
              <a:rPr lang="ko-KR" altLang="en-US" dirty="0" err="1"/>
              <a:t>유스케이스는</a:t>
            </a:r>
            <a:r>
              <a:rPr lang="ko-KR" altLang="en-US" dirty="0"/>
              <a:t> 확장 관계입니다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각각의 </a:t>
            </a:r>
            <a:r>
              <a:rPr lang="ko-KR" altLang="en-US" dirty="0" err="1"/>
              <a:t>유스케이스가</a:t>
            </a:r>
            <a:r>
              <a:rPr lang="ko-KR" altLang="en-US" dirty="0"/>
              <a:t> 하나의 </a:t>
            </a:r>
            <a:r>
              <a:rPr lang="en-US" altLang="ko-KR" dirty="0"/>
              <a:t>CBD </a:t>
            </a:r>
            <a:r>
              <a:rPr lang="ko-KR" altLang="en-US" dirty="0"/>
              <a:t>방법론의 컴포넌트에 해당합니다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현실적인 개발 범위 설계를 위해 </a:t>
            </a:r>
            <a:r>
              <a:rPr lang="en-US" altLang="ko-KR" dirty="0"/>
              <a:t>1</a:t>
            </a:r>
            <a:r>
              <a:rPr lang="ko-KR" altLang="en-US" dirty="0"/>
              <a:t>차적으로 위의 두 컴포넌트를 핵심 개발 업무 범위로 정의했습니다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52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#15</a:t>
            </a:r>
          </a:p>
          <a:p>
            <a:r>
              <a:rPr lang="ko-KR" altLang="en-US" dirty="0"/>
              <a:t>앞서 보여드린 핵심 업무 범위를 더 깊게 설계한 것이 다음의 다이어그램입니다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최종적인 매트릭스의 </a:t>
            </a:r>
            <a:r>
              <a:rPr lang="en-US" altLang="ko-KR" dirty="0"/>
              <a:t>1</a:t>
            </a:r>
            <a:r>
              <a:rPr lang="ko-KR" altLang="en-US" dirty="0"/>
              <a:t>차 프로젝트 범위는 이 중 관리자 서비스에 해당하는 파란색 박스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중 핵심 업무는</a:t>
            </a:r>
            <a:r>
              <a:rPr lang="en-US" altLang="ko-KR" dirty="0"/>
              <a:t> </a:t>
            </a:r>
            <a:r>
              <a:rPr lang="ko-KR" altLang="en-US" dirty="0"/>
              <a:t>배정업무 현황 관리입니다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매트릭스 시스템 내에서 관리자와 직원 간의 상호 데이터 교환이 가장 활발하게 이루어지는 부분이 바로 배정 업무 현황관리이기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//?</a:t>
            </a:r>
          </a:p>
          <a:p>
            <a:r>
              <a:rPr lang="en-US" altLang="ko-KR" dirty="0"/>
              <a:t>	//</a:t>
            </a:r>
            <a:r>
              <a:rPr lang="ko-KR" altLang="en-US" dirty="0"/>
              <a:t>이 업무 설계의 포인트 </a:t>
            </a:r>
            <a:r>
              <a:rPr lang="en-US" altLang="ko-KR" dirty="0"/>
              <a:t>1</a:t>
            </a:r>
            <a:r>
              <a:rPr lang="ko-KR" altLang="en-US" dirty="0"/>
              <a:t>번은 관리자</a:t>
            </a:r>
            <a:r>
              <a:rPr lang="en-US" altLang="ko-KR" dirty="0"/>
              <a:t>, </a:t>
            </a:r>
            <a:r>
              <a:rPr lang="ko-KR" altLang="en-US" dirty="0"/>
              <a:t>직원 두 명의 </a:t>
            </a:r>
            <a:r>
              <a:rPr lang="ko-KR" altLang="en-US" dirty="0" err="1"/>
              <a:t>액터가</a:t>
            </a:r>
            <a:r>
              <a:rPr lang="ko-KR" altLang="en-US" dirty="0"/>
              <a:t> 존재한다는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//</a:t>
            </a:r>
            <a:r>
              <a:rPr lang="ko-KR" altLang="en-US" dirty="0"/>
              <a:t>포인트 </a:t>
            </a:r>
            <a:r>
              <a:rPr lang="en-US" altLang="ko-KR" dirty="0"/>
              <a:t>3</a:t>
            </a:r>
            <a:r>
              <a:rPr lang="ko-KR" altLang="en-US" dirty="0"/>
              <a:t>번은 현존 서비스와의 차별점을 의식하여</a:t>
            </a:r>
            <a:r>
              <a:rPr lang="en-US" altLang="ko-KR" dirty="0"/>
              <a:t>, </a:t>
            </a:r>
            <a:r>
              <a:rPr lang="ko-KR" altLang="en-US" dirty="0"/>
              <a:t>매뉴얼에 기반한 업무 배정을 중심으로 업무가 설계되었다는 점입니다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4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#16</a:t>
            </a:r>
          </a:p>
          <a:p>
            <a:r>
              <a:rPr lang="ko-KR" altLang="en-US" dirty="0"/>
              <a:t>다음은 앞서 살펴본 업무 단위를 처리하는 흐름을 </a:t>
            </a:r>
            <a:r>
              <a:rPr lang="ko-KR" altLang="en-US" dirty="0" err="1"/>
              <a:t>도식화하는</a:t>
            </a:r>
            <a:r>
              <a:rPr lang="ko-KR" altLang="en-US" dirty="0"/>
              <a:t> 업무 상세 설계 단계입니다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관리자와 직원 두 유저타입을 통합하여 처리흐름을 나타낸 것이 다음의 다이어그램입니다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포인트 </a:t>
            </a:r>
            <a:r>
              <a:rPr lang="en-US" altLang="ko-KR" dirty="0"/>
              <a:t>1</a:t>
            </a:r>
            <a:r>
              <a:rPr lang="ko-KR" altLang="en-US" dirty="0"/>
              <a:t>번은 유저 타입에 따른 데이터 접근 제한입니다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빨간색 박스 안의 상세 업무인 매뉴얼 조회와 업무 담당자 조회는 로그인한 아이디가 관리자의 것일때만 접근가능한 데이터를 가지고 있는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포인트 </a:t>
            </a:r>
            <a:r>
              <a:rPr lang="en-US" altLang="ko-KR" dirty="0"/>
              <a:t>2</a:t>
            </a:r>
            <a:r>
              <a:rPr lang="ko-KR" altLang="en-US" dirty="0"/>
              <a:t>번은 관리자의 업무 범위가 직원 업무 범위를 포함한다는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녹색의 업무가 직원 유저가 접근하는 업무인데</a:t>
            </a:r>
            <a:r>
              <a:rPr lang="en-US" altLang="ko-KR" dirty="0"/>
              <a:t>, </a:t>
            </a:r>
            <a:r>
              <a:rPr lang="ko-KR" altLang="en-US" dirty="0"/>
              <a:t>관리자의 접근 업무 대비 </a:t>
            </a:r>
            <a:r>
              <a:rPr lang="en-US" altLang="ko-KR" dirty="0"/>
              <a:t>70% </a:t>
            </a:r>
            <a:r>
              <a:rPr lang="ko-KR" altLang="en-US" dirty="0"/>
              <a:t>정도에 지나지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포인트 </a:t>
            </a:r>
            <a:r>
              <a:rPr lang="en-US" altLang="ko-KR" dirty="0"/>
              <a:t>3</a:t>
            </a:r>
            <a:r>
              <a:rPr lang="ko-KR" altLang="en-US" dirty="0"/>
              <a:t>번은 같은 업무를 위한 다양한 선택지를 준다는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달력 선택지 또는 날짜이동 버튼으로 지난 업무를 조회할 수 있고</a:t>
            </a:r>
            <a:r>
              <a:rPr lang="en-US" altLang="ko-KR" dirty="0"/>
              <a:t>, </a:t>
            </a:r>
            <a:r>
              <a:rPr lang="ko-KR" altLang="en-US" dirty="0"/>
              <a:t>업무 배정 대상을 선택할 때도 </a:t>
            </a:r>
            <a:r>
              <a:rPr lang="ko-KR" altLang="en-US" dirty="0" err="1"/>
              <a:t>파트별</a:t>
            </a:r>
            <a:r>
              <a:rPr lang="ko-KR" altLang="en-US" dirty="0"/>
              <a:t> 선택지</a:t>
            </a:r>
            <a:r>
              <a:rPr lang="en-US" altLang="ko-KR" dirty="0"/>
              <a:t>, </a:t>
            </a:r>
            <a:r>
              <a:rPr lang="ko-KR" altLang="en-US" dirty="0"/>
              <a:t>개인별 선택지가 있는 등 유저의 자유도를 높이고자 노력했습니다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19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#17</a:t>
            </a:r>
          </a:p>
          <a:p>
            <a:r>
              <a:rPr lang="ko-KR" altLang="en-US" dirty="0"/>
              <a:t>통합 업무 흐름을 관리자</a:t>
            </a:r>
            <a:r>
              <a:rPr lang="en-US" altLang="ko-KR" dirty="0"/>
              <a:t>, </a:t>
            </a:r>
            <a:r>
              <a:rPr lang="ko-KR" altLang="en-US" dirty="0"/>
              <a:t>직원이라는 두 유저 타입에 따라 분할한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구성 내용은 앞서 </a:t>
            </a:r>
            <a:r>
              <a:rPr lang="ko-KR" altLang="en-US" dirty="0" err="1"/>
              <a:t>설명드린</a:t>
            </a:r>
            <a:r>
              <a:rPr lang="ko-KR" altLang="en-US" dirty="0"/>
              <a:t> 바와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47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#18</a:t>
            </a:r>
          </a:p>
          <a:p>
            <a:r>
              <a:rPr lang="ko-KR" altLang="en-US" dirty="0"/>
              <a:t>업무 흐름을 화면의 전환으로 가시화하고</a:t>
            </a:r>
            <a:r>
              <a:rPr lang="en-US" altLang="ko-KR" dirty="0"/>
              <a:t>, </a:t>
            </a:r>
            <a:r>
              <a:rPr lang="ko-KR" altLang="en-US" dirty="0"/>
              <a:t>필요한 데이터 종류를 파악하기 위해 업무 상세 설계 다음 단계로 화면</a:t>
            </a:r>
            <a:r>
              <a:rPr lang="en-US" altLang="ko-KR" dirty="0"/>
              <a:t> </a:t>
            </a:r>
            <a:r>
              <a:rPr lang="ko-KR" altLang="en-US" dirty="0"/>
              <a:t>설계를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 설계는 최대한 소프트웨어의 </a:t>
            </a:r>
            <a:r>
              <a:rPr lang="ko-KR" altLang="en-US" dirty="0" err="1"/>
              <a:t>이식성</a:t>
            </a:r>
            <a:r>
              <a:rPr lang="en-US" altLang="ko-KR" dirty="0"/>
              <a:t>, </a:t>
            </a:r>
            <a:r>
              <a:rPr lang="ko-KR" altLang="en-US" dirty="0"/>
              <a:t>유연성을 높이는 방향으로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화면은 이후 시연을 통해 보여드리겠습니다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56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20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발표는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마무리로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인트로에서는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팀원을 소개한 후 프로젝트 일정과 목표에 대해 말씀드리겠습니다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0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462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#21</a:t>
            </a:r>
          </a:p>
          <a:p>
            <a:r>
              <a:rPr lang="ko-KR" altLang="en-US" dirty="0"/>
              <a:t>이번 프로젝트는 개인이 아닌 팀으로 진행되기 때문에 분업이 쉽고 관리가 용이한 </a:t>
            </a:r>
            <a:r>
              <a:rPr lang="en-US" altLang="ko-KR" dirty="0"/>
              <a:t>MVC model2 </a:t>
            </a:r>
            <a:r>
              <a:rPr lang="ko-KR" altLang="en-US" dirty="0"/>
              <a:t>아키텍처를 기반으로 개발하기로 결정했습니다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이전에 미니 프로젝트를 수행할 때 </a:t>
            </a:r>
            <a:r>
              <a:rPr lang="ko-KR" altLang="en-US" dirty="0" err="1"/>
              <a:t>싱글톤</a:t>
            </a:r>
            <a:r>
              <a:rPr lang="ko-KR" altLang="en-US" dirty="0"/>
              <a:t> 패턴을 구현한 커넥션 풀을 </a:t>
            </a:r>
            <a:r>
              <a:rPr lang="ko-KR" altLang="en-US" dirty="0" err="1"/>
              <a:t>사용했었는데</a:t>
            </a:r>
            <a:r>
              <a:rPr lang="en-US" altLang="ko-KR" dirty="0"/>
              <a:t>, </a:t>
            </a:r>
            <a:r>
              <a:rPr lang="ko-KR" altLang="en-US" dirty="0"/>
              <a:t>메모리를 관리하기에 부적절했고 </a:t>
            </a:r>
            <a:r>
              <a:rPr lang="en-US" altLang="ko-KR" dirty="0" err="1"/>
              <a:t>sql</a:t>
            </a:r>
            <a:r>
              <a:rPr lang="ko-KR" altLang="en-US" dirty="0"/>
              <a:t>문을 수정하기 불편했습니다</a:t>
            </a:r>
            <a:r>
              <a:rPr lang="en-US" altLang="ko-KR" dirty="0"/>
              <a:t>. </a:t>
            </a:r>
            <a:r>
              <a:rPr lang="ko-KR" altLang="en-US" dirty="0"/>
              <a:t>이런 문제를 해결하기 위해 이번 프로젝트에서는 </a:t>
            </a:r>
            <a:r>
              <a:rPr lang="en-US" altLang="ko-KR" dirty="0" err="1"/>
              <a:t>mybatis</a:t>
            </a:r>
            <a:r>
              <a:rPr lang="en-US" altLang="ko-KR" dirty="0"/>
              <a:t> </a:t>
            </a:r>
            <a:r>
              <a:rPr lang="ko-KR" altLang="en-US" dirty="0"/>
              <a:t>프레임워크를 사용했습니다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뷰에서는 실시간으로 결과를 확인하기 위해 비동기 통신 기법인</a:t>
            </a:r>
            <a:r>
              <a:rPr lang="en-US" altLang="ko-KR" dirty="0"/>
              <a:t> ajax</a:t>
            </a:r>
            <a:r>
              <a:rPr lang="ko-KR" altLang="en-US" dirty="0"/>
              <a:t>를 중점으로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애플리케이션 보안을 고려하여 </a:t>
            </a:r>
            <a:r>
              <a:rPr lang="en-US" altLang="ko-KR" dirty="0"/>
              <a:t>JSTL</a:t>
            </a:r>
            <a:r>
              <a:rPr lang="ko-KR" altLang="en-US" dirty="0"/>
              <a:t>로 화면을 구성하였습니다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65538-DD08-4CF7-9E35-733068561A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617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#22</a:t>
            </a:r>
          </a:p>
          <a:p>
            <a:r>
              <a:rPr lang="ko-KR" altLang="en-US" dirty="0"/>
              <a:t>데이터베이스는 크게 매뉴얼 관련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유저 관련 데이터</a:t>
            </a:r>
            <a:r>
              <a:rPr lang="en-US" altLang="ko-KR" dirty="0"/>
              <a:t>, </a:t>
            </a:r>
            <a:r>
              <a:rPr lang="ko-KR" altLang="en-US" dirty="0"/>
              <a:t>지점 데이터로 구분되며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10</a:t>
            </a:r>
            <a:r>
              <a:rPr lang="ko-KR" altLang="en-US" dirty="0"/>
              <a:t>개 테이블로 구성되었습니다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498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#23</a:t>
            </a:r>
          </a:p>
          <a:p>
            <a:r>
              <a:rPr lang="ko-KR" altLang="en-US" dirty="0"/>
              <a:t>업무별 상세 설계서를 미리 작성하여 메서드나 파일의 네이밍 규칙을 통일할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매트릭스 프로젝트의 총 기능은 </a:t>
            </a:r>
            <a:r>
              <a:rPr lang="en-US" altLang="ko-KR" dirty="0"/>
              <a:t>47</a:t>
            </a:r>
            <a:r>
              <a:rPr lang="ko-KR" altLang="en-US" dirty="0"/>
              <a:t>개였으며</a:t>
            </a:r>
            <a:r>
              <a:rPr lang="en-US" altLang="ko-KR" dirty="0"/>
              <a:t>, </a:t>
            </a:r>
            <a:r>
              <a:rPr lang="ko-KR" altLang="en-US" dirty="0"/>
              <a:t>화면은 </a:t>
            </a:r>
            <a:r>
              <a:rPr lang="en-US" altLang="ko-KR" dirty="0"/>
              <a:t>18</a:t>
            </a:r>
            <a:r>
              <a:rPr lang="ko-KR" altLang="en-US" dirty="0"/>
              <a:t>개</a:t>
            </a:r>
            <a:r>
              <a:rPr lang="en-US" altLang="ko-KR" dirty="0"/>
              <a:t>, action</a:t>
            </a:r>
            <a:r>
              <a:rPr lang="ko-KR" altLang="en-US" dirty="0"/>
              <a:t>은 </a:t>
            </a:r>
            <a:r>
              <a:rPr lang="en-US" altLang="ko-KR" dirty="0"/>
              <a:t>51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는 </a:t>
            </a:r>
            <a:r>
              <a:rPr lang="en-US" altLang="ko-KR" dirty="0"/>
              <a:t>52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en-US" altLang="ko-KR" dirty="0" err="1"/>
              <a:t>dao</a:t>
            </a:r>
            <a:r>
              <a:rPr lang="ko-KR" altLang="en-US" dirty="0"/>
              <a:t>와 </a:t>
            </a:r>
            <a:r>
              <a:rPr lang="en-US" altLang="ko-KR" dirty="0" err="1"/>
              <a:t>vo</a:t>
            </a:r>
            <a:r>
              <a:rPr lang="ko-KR" altLang="en-US" dirty="0"/>
              <a:t>는 각각 </a:t>
            </a:r>
            <a:r>
              <a:rPr lang="en-US" altLang="ko-KR" dirty="0"/>
              <a:t>4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매트릭스 프로젝트의 규모가 상당히 크다는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220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#24</a:t>
            </a:r>
          </a:p>
          <a:p>
            <a:r>
              <a:rPr lang="ko-KR" altLang="en-US" dirty="0"/>
              <a:t>구현 단계의 상세 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719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#25</a:t>
            </a:r>
          </a:p>
          <a:p>
            <a:r>
              <a:rPr lang="ko-KR" altLang="en-US" dirty="0"/>
              <a:t>개발 환경을 설정하는데 있어서</a:t>
            </a:r>
            <a:r>
              <a:rPr lang="en-US" altLang="ko-KR" dirty="0"/>
              <a:t>, </a:t>
            </a:r>
            <a:r>
              <a:rPr lang="ko-KR" altLang="en-US" dirty="0"/>
              <a:t>최신 버전보다는 안정성이 입증된 이전 버전을 사용하는 것을 우선시했습니다</a:t>
            </a:r>
            <a:r>
              <a:rPr lang="en-US" altLang="ko-KR" dirty="0"/>
              <a:t>. </a:t>
            </a:r>
            <a:r>
              <a:rPr lang="ko-KR" altLang="en-US" dirty="0"/>
              <a:t>그 예로 이클립스 </a:t>
            </a:r>
            <a:r>
              <a:rPr lang="en-US" altLang="ko-KR" dirty="0"/>
              <a:t>4.7</a:t>
            </a:r>
            <a:r>
              <a:rPr lang="ko-KR" altLang="en-US" dirty="0"/>
              <a:t>에서는 자바스크립트 관련 플러그인이 제대로 작동하지 않아</a:t>
            </a:r>
            <a:r>
              <a:rPr lang="en-US" altLang="ko-KR" dirty="0"/>
              <a:t> </a:t>
            </a:r>
            <a:r>
              <a:rPr lang="ko-KR" altLang="en-US" dirty="0"/>
              <a:t>코딩에 불편함을 겪었습니다</a:t>
            </a:r>
            <a:r>
              <a:rPr lang="en-US" altLang="ko-KR" dirty="0"/>
              <a:t>. </a:t>
            </a:r>
            <a:r>
              <a:rPr lang="ko-KR" altLang="en-US" dirty="0"/>
              <a:t>따라서 이클립스 </a:t>
            </a:r>
            <a:r>
              <a:rPr lang="en-US" altLang="ko-KR" dirty="0"/>
              <a:t>4.5</a:t>
            </a:r>
            <a:r>
              <a:rPr lang="ko-KR" altLang="en-US" dirty="0"/>
              <a:t> 버전을 선택해 생산성을 추구했습니다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뷰단에는</a:t>
            </a:r>
            <a:r>
              <a:rPr lang="ko-KR" altLang="en-US" dirty="0"/>
              <a:t> </a:t>
            </a:r>
            <a:r>
              <a:rPr lang="en-US" altLang="ko-KR" dirty="0" err="1"/>
              <a:t>jstl</a:t>
            </a:r>
            <a:r>
              <a:rPr lang="en-US" altLang="ko-KR" dirty="0"/>
              <a:t> </a:t>
            </a:r>
            <a:r>
              <a:rPr lang="ko-KR" altLang="en-US" dirty="0" err="1"/>
              <a:t>라이브러리을</a:t>
            </a:r>
            <a:r>
              <a:rPr lang="ko-KR" altLang="en-US" dirty="0"/>
              <a:t> 사용함으로써 크로스 사이트 스크립트에 대한 대책을 세웠습니다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웹페이지에 악의적인 스크립트를 삽입하여 사용자에게 검증되지 않은 내용을 보이거나</a:t>
            </a:r>
            <a:r>
              <a:rPr lang="en-US" altLang="ko-KR" dirty="0"/>
              <a:t>, </a:t>
            </a:r>
            <a:r>
              <a:rPr lang="ko-KR" altLang="en-US" dirty="0"/>
              <a:t>정보유출을 유발하는 것을 방지하기 위해 보안을 고려한 코딩을 한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838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#26</a:t>
            </a:r>
          </a:p>
          <a:p>
            <a:r>
              <a:rPr lang="ko-KR" altLang="en-US" dirty="0"/>
              <a:t>매트릭스 프로젝트에서 사용한 </a:t>
            </a:r>
            <a:r>
              <a:rPr lang="en-US" altLang="ko-KR" dirty="0" err="1"/>
              <a:t>sql</a:t>
            </a:r>
            <a:r>
              <a:rPr lang="ko-KR" altLang="en-US" dirty="0"/>
              <a:t>문은 총 </a:t>
            </a:r>
            <a:r>
              <a:rPr lang="en-US" altLang="ko-KR" dirty="0"/>
              <a:t>57</a:t>
            </a:r>
            <a:r>
              <a:rPr lang="ko-KR" altLang="en-US" dirty="0"/>
              <a:t>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중 특정 날짜에 배정된 업무를 보는 </a:t>
            </a:r>
            <a:r>
              <a:rPr lang="en-US" altLang="ko-KR" dirty="0" err="1"/>
              <a:t>sql</a:t>
            </a:r>
            <a:r>
              <a:rPr lang="ko-KR" altLang="en-US" dirty="0"/>
              <a:t>문은 두가지로 나눠집니다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파트별</a:t>
            </a:r>
            <a:r>
              <a:rPr lang="ko-KR" altLang="en-US" dirty="0"/>
              <a:t> 업무 보기는 </a:t>
            </a:r>
            <a:endParaRPr lang="en-US" altLang="ko-KR" dirty="0"/>
          </a:p>
          <a:p>
            <a:r>
              <a:rPr lang="ko-KR" altLang="en-US" dirty="0"/>
              <a:t>선택한 날짜와 파트명을 조건으로 만족하는 데이터 중</a:t>
            </a:r>
            <a:endParaRPr lang="en-US" altLang="ko-KR" dirty="0"/>
          </a:p>
          <a:p>
            <a:r>
              <a:rPr lang="ko-KR" altLang="en-US" dirty="0"/>
              <a:t>별로 표현된 중요도</a:t>
            </a:r>
            <a:r>
              <a:rPr lang="en-US" altLang="ko-KR" dirty="0"/>
              <a:t>, </a:t>
            </a:r>
            <a:r>
              <a:rPr lang="ko-KR" altLang="en-US" dirty="0"/>
              <a:t>업무명</a:t>
            </a:r>
            <a:r>
              <a:rPr lang="en-US" altLang="ko-KR" dirty="0"/>
              <a:t>, </a:t>
            </a:r>
            <a:r>
              <a:rPr lang="ko-KR" altLang="en-US" dirty="0" err="1"/>
              <a:t>완료자</a:t>
            </a:r>
            <a:r>
              <a:rPr lang="ko-KR" altLang="en-US" dirty="0"/>
              <a:t> </a:t>
            </a:r>
            <a:r>
              <a:rPr lang="en-US" altLang="ko-KR" dirty="0"/>
              <a:t>id, </a:t>
            </a:r>
            <a:r>
              <a:rPr lang="ko-KR" altLang="en-US" dirty="0" err="1"/>
              <a:t>완료자</a:t>
            </a:r>
            <a:r>
              <a:rPr lang="ko-KR" altLang="en-US" dirty="0"/>
              <a:t> 명을 선택해 반복문으로 출력합니다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 아래의 개인 업무는 같은 선택 사항을 배정대상타입이 개인이라는 조건을 걸어 출력합니다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85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#27</a:t>
            </a:r>
          </a:p>
          <a:p>
            <a:r>
              <a:rPr lang="ko-KR" altLang="en-US" dirty="0"/>
              <a:t>다음은</a:t>
            </a:r>
            <a:r>
              <a:rPr lang="en-US" altLang="ko-KR" dirty="0"/>
              <a:t> </a:t>
            </a:r>
            <a:r>
              <a:rPr lang="ko-KR" altLang="en-US" dirty="0"/>
              <a:t>업무명을 정확히 모르더라도 쉽게 검색할 수 있도록 하는 </a:t>
            </a:r>
            <a:endParaRPr lang="en-US" altLang="ko-KR" dirty="0"/>
          </a:p>
          <a:p>
            <a:r>
              <a:rPr lang="ko-KR" altLang="en-US" dirty="0"/>
              <a:t>매뉴얼 업무 검색 자동완성 </a:t>
            </a:r>
            <a:r>
              <a:rPr lang="en-US" altLang="ko-KR" dirty="0" err="1"/>
              <a:t>sql</a:t>
            </a:r>
            <a:r>
              <a:rPr lang="ko-KR" altLang="en-US" dirty="0"/>
              <a:t>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 단어를 포함하는 모든 결과가 출력되도록 와일드카드 문법을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r"/>
            <a:r>
              <a:rPr lang="en-US" altLang="ko-KR" sz="1600" b="1" dirty="0">
                <a:solidFill>
                  <a:srgbClr val="3284E2"/>
                </a:solidFill>
                <a:latin typeface="맑은 고딕" panose="020B0503020000020004" pitchFamily="50" charset="-127"/>
                <a:ea typeface="+mn-ea"/>
              </a:rPr>
              <a:t>%(</a:t>
            </a:r>
            <a:r>
              <a:rPr lang="ko-KR" altLang="en-US" sz="1600" b="1" dirty="0">
                <a:solidFill>
                  <a:srgbClr val="3284E2"/>
                </a:solidFill>
                <a:latin typeface="맑은 고딕" panose="020B0503020000020004" pitchFamily="50" charset="-127"/>
                <a:ea typeface="+mn-ea"/>
              </a:rPr>
              <a:t>와일드카드</a:t>
            </a:r>
            <a:r>
              <a:rPr lang="en-US" altLang="ko-KR" sz="1600" b="1" dirty="0">
                <a:solidFill>
                  <a:srgbClr val="3284E2"/>
                </a:solidFill>
                <a:latin typeface="맑은 고딕" panose="020B0503020000020004" pitchFamily="50" charset="-127"/>
                <a:ea typeface="+mn-ea"/>
              </a:rPr>
              <a:t>)</a:t>
            </a:r>
            <a:br>
              <a:rPr lang="en-US" altLang="ko-KR" sz="1600" b="1" dirty="0">
                <a:solidFill>
                  <a:srgbClr val="3284E2"/>
                </a:solidFill>
                <a:latin typeface="맑은 고딕" panose="020B0503020000020004" pitchFamily="50" charset="-127"/>
                <a:ea typeface="+mn-ea"/>
              </a:rPr>
            </a:br>
            <a:endParaRPr lang="en-US" altLang="ko-KR" sz="1600" b="1" dirty="0">
              <a:solidFill>
                <a:srgbClr val="3284E2"/>
              </a:solidFill>
              <a:latin typeface="맑은 고딕" panose="020B0503020000020004" pitchFamily="50" charset="-127"/>
              <a:ea typeface="+mn-ea"/>
            </a:endParaRPr>
          </a:p>
          <a:p>
            <a:pPr algn="r"/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%?% : ?(</a:t>
            </a:r>
            <a:r>
              <a:rPr lang="ko-KR" altLang="en-US" sz="1200" dirty="0" err="1">
                <a:latin typeface="맑은 고딕" panose="020B0503020000020004" pitchFamily="50" charset="-127"/>
                <a:ea typeface="+mn-ea"/>
              </a:rPr>
              <a:t>입력값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의 앞뒤로 어떤 값이든 올 수 있다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.</a:t>
            </a:r>
            <a:br>
              <a:rPr lang="en-US" altLang="ko-KR" sz="1200" dirty="0">
                <a:latin typeface="맑은 고딕" panose="020B0503020000020004" pitchFamily="50" charset="-127"/>
                <a:ea typeface="+mn-ea"/>
              </a:rPr>
            </a:b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업무명을 정확히 모를 때 사용 가능</a:t>
            </a:r>
          </a:p>
          <a:p>
            <a:pPr algn="r"/>
            <a:endParaRPr lang="ko-KR" altLang="en-US" sz="1200" dirty="0">
              <a:latin typeface="맑은 고딕" panose="020B0503020000020004" pitchFamily="50" charset="-127"/>
              <a:ea typeface="+mn-ea"/>
            </a:endParaRPr>
          </a:p>
          <a:p>
            <a:pPr algn="r"/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와일드카드 문법으로</a:t>
            </a:r>
            <a:br>
              <a:rPr lang="en-US" altLang="ko-KR" sz="1200" dirty="0">
                <a:latin typeface="맑은 고딕" panose="020B0503020000020004" pitchFamily="50" charset="-127"/>
                <a:ea typeface="+mn-ea"/>
              </a:rPr>
            </a:b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검색어가 포함되는 업무명을 모두 조회</a:t>
            </a:r>
            <a:endParaRPr lang="en-US" altLang="ko-KR" sz="1200" dirty="0">
              <a:latin typeface="맑은 고딕" panose="020B0503020000020004" pitchFamily="50" charset="-127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372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#28</a:t>
            </a:r>
          </a:p>
          <a:p>
            <a:r>
              <a:rPr lang="ko-KR" altLang="en-US" dirty="0"/>
              <a:t>이 클래스 다이어그램은 개발 범위와 구조를 </a:t>
            </a:r>
            <a:r>
              <a:rPr lang="ko-KR" altLang="en-US" dirty="0" err="1"/>
              <a:t>보여드리기</a:t>
            </a:r>
            <a:r>
              <a:rPr lang="ko-KR" altLang="en-US" dirty="0"/>
              <a:t> 위해 </a:t>
            </a:r>
            <a:r>
              <a:rPr lang="en-US" altLang="ko-KR" dirty="0" err="1"/>
              <a:t>actio</a:t>
            </a:r>
            <a:r>
              <a:rPr lang="ko-KR" altLang="en-US" dirty="0"/>
              <a:t>을 구분한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상단은 </a:t>
            </a:r>
            <a:r>
              <a:rPr lang="en-US" altLang="ko-KR" dirty="0"/>
              <a:t>UI </a:t>
            </a:r>
            <a:r>
              <a:rPr lang="ko-KR" altLang="en-US" dirty="0"/>
              <a:t>관련 </a:t>
            </a:r>
            <a:r>
              <a:rPr lang="en-US" altLang="ko-KR" dirty="0"/>
              <a:t>action,</a:t>
            </a:r>
            <a:r>
              <a:rPr lang="ko-KR" altLang="en-US" dirty="0"/>
              <a:t> 하단은 메서드를 포함하여 실제 </a:t>
            </a:r>
            <a:r>
              <a:rPr lang="en-US" altLang="ko-KR" dirty="0" err="1"/>
              <a:t>db</a:t>
            </a:r>
            <a:r>
              <a:rPr lang="ko-KR" altLang="en-US" dirty="0"/>
              <a:t>와의 연결되는 </a:t>
            </a:r>
            <a:r>
              <a:rPr lang="en-US" altLang="ko-KR" dirty="0"/>
              <a:t>action</a:t>
            </a:r>
            <a:r>
              <a:rPr lang="ko-KR" altLang="en-US" dirty="0"/>
              <a:t>으로 구분했고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 err="1"/>
              <a:t>dao</a:t>
            </a:r>
            <a:r>
              <a:rPr lang="ko-KR" altLang="en-US" dirty="0"/>
              <a:t>를 기준으로 가로로 나누었습니다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89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#29</a:t>
            </a:r>
          </a:p>
          <a:p>
            <a:r>
              <a:rPr lang="ko-KR" altLang="en-US" dirty="0"/>
              <a:t>앞서 보셨듯 액션이 최소 </a:t>
            </a:r>
            <a:r>
              <a:rPr lang="en-US" altLang="ko-KR" dirty="0"/>
              <a:t>8</a:t>
            </a:r>
            <a:r>
              <a:rPr lang="ko-KR" altLang="en-US" dirty="0"/>
              <a:t>개 최대 </a:t>
            </a:r>
            <a:r>
              <a:rPr lang="en-US" altLang="ko-KR" dirty="0"/>
              <a:t>17</a:t>
            </a:r>
            <a:r>
              <a:rPr lang="ko-KR" altLang="en-US" dirty="0"/>
              <a:t>개로 많은 탓에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메인 테스트 파일에서 주석처리를 하며 진행하는</a:t>
            </a:r>
            <a:r>
              <a:rPr lang="en-US" altLang="ko-KR" dirty="0"/>
              <a:t> </a:t>
            </a:r>
            <a:r>
              <a:rPr lang="ko-KR" altLang="en-US" dirty="0"/>
              <a:t>방식으로는 모든 메서드를 테스트하기 어려웠습니다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단위테스트를 효율적으로 수행하기 위해 </a:t>
            </a:r>
            <a:r>
              <a:rPr lang="en-US" altLang="ko-KR" dirty="0" err="1"/>
              <a:t>jUnit</a:t>
            </a:r>
            <a:r>
              <a:rPr lang="en-US" altLang="ko-KR" dirty="0"/>
              <a:t> Test Framework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체계적인 단위 테스트가 가능했고</a:t>
            </a:r>
            <a:r>
              <a:rPr lang="en-US" altLang="ko-KR" dirty="0"/>
              <a:t>, </a:t>
            </a:r>
            <a:r>
              <a:rPr lang="ko-KR" altLang="en-US" dirty="0"/>
              <a:t>인터페이스를 생성해 진행상황을 확인하기에도 편리했기 때문에</a:t>
            </a:r>
            <a:endParaRPr lang="en-US" altLang="ko-KR" dirty="0"/>
          </a:p>
          <a:p>
            <a:r>
              <a:rPr lang="ko-KR" altLang="en-US" dirty="0"/>
              <a:t>이후 통합 테스트 단계에서 큰 시간을 들이지 않고 넘어갈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320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#3</a:t>
            </a:r>
          </a:p>
          <a:p>
            <a:r>
              <a:rPr lang="ko-KR" altLang="en-US" dirty="0"/>
              <a:t>매트릭스 팀은 </a:t>
            </a:r>
            <a:r>
              <a:rPr lang="ko-KR" altLang="en-US" dirty="0" err="1"/>
              <a:t>홍윤영</a:t>
            </a:r>
            <a:r>
              <a:rPr lang="en-US" altLang="ko-KR" dirty="0"/>
              <a:t>, </a:t>
            </a:r>
            <a:r>
              <a:rPr lang="ko-KR" altLang="en-US" dirty="0" err="1"/>
              <a:t>주찬영</a:t>
            </a:r>
            <a:r>
              <a:rPr lang="en-US" altLang="ko-KR" dirty="0"/>
              <a:t>, </a:t>
            </a:r>
            <a:r>
              <a:rPr lang="ko-KR" altLang="en-US" dirty="0" err="1"/>
              <a:t>김연진</a:t>
            </a:r>
            <a:r>
              <a:rPr lang="en-US" altLang="ko-KR" dirty="0"/>
              <a:t>, </a:t>
            </a:r>
            <a:r>
              <a:rPr lang="ko-KR" altLang="en-US" dirty="0"/>
              <a:t>김태훈</a:t>
            </a:r>
            <a:r>
              <a:rPr lang="en-US" altLang="ko-KR" dirty="0"/>
              <a:t>, </a:t>
            </a:r>
            <a:r>
              <a:rPr lang="ko-KR" altLang="en-US" dirty="0"/>
              <a:t>장윤석 </a:t>
            </a:r>
            <a:r>
              <a:rPr lang="en-US" altLang="ko-KR" dirty="0"/>
              <a:t>5</a:t>
            </a:r>
            <a:r>
              <a:rPr lang="ko-KR" altLang="en-US" dirty="0"/>
              <a:t>명으로 이루어졌습니다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7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#30</a:t>
            </a:r>
          </a:p>
          <a:p>
            <a:r>
              <a:rPr lang="ko-KR" altLang="en-US" dirty="0"/>
              <a:t>마지막 마무리 단계에서는 프로젝트 시연 영상을 보여드리고 사업화 전략</a:t>
            </a:r>
            <a:r>
              <a:rPr lang="en-US" altLang="ko-KR" dirty="0"/>
              <a:t>, </a:t>
            </a:r>
            <a:r>
              <a:rPr lang="ko-KR" altLang="en-US" dirty="0"/>
              <a:t>프로젝트 리뷰를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351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905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536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790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#33</a:t>
            </a:r>
          </a:p>
          <a:p>
            <a:r>
              <a:rPr lang="ko-KR" altLang="en-US" dirty="0"/>
              <a:t>매트릭스 시스템의 사업화 전략입니다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시장 분석 결과</a:t>
            </a:r>
            <a:r>
              <a:rPr lang="en-US" altLang="ko-KR" dirty="0"/>
              <a:t>, </a:t>
            </a:r>
            <a:r>
              <a:rPr lang="ko-KR" altLang="en-US" dirty="0"/>
              <a:t>프랜차이즈 매장은 프랜차이즈 업체가 연 </a:t>
            </a:r>
            <a:r>
              <a:rPr lang="en-US" altLang="ko-KR" dirty="0"/>
              <a:t>9%, </a:t>
            </a:r>
            <a:r>
              <a:rPr lang="ko-KR" altLang="en-US" dirty="0"/>
              <a:t>가맹점 수는 연 </a:t>
            </a:r>
            <a:r>
              <a:rPr lang="en-US" altLang="ko-KR" dirty="0"/>
              <a:t>11%</a:t>
            </a:r>
            <a:r>
              <a:rPr lang="ko-KR" altLang="en-US" dirty="0"/>
              <a:t>로 큰 상승폭을 보이고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따라 매장 솔루션이 진출할 시장 규모가 앞으로 더 커질 것을 기대할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현존하는 유사 시스템들의 매출을 조사한 결과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고객 수 집계 </a:t>
            </a:r>
            <a:r>
              <a:rPr lang="en-US" altLang="ko-KR" dirty="0"/>
              <a:t>IoT</a:t>
            </a:r>
            <a:r>
              <a:rPr lang="ko-KR" altLang="en-US" dirty="0"/>
              <a:t> 시스템 </a:t>
            </a:r>
            <a:r>
              <a:rPr lang="ko-KR" altLang="en-US" dirty="0" err="1"/>
              <a:t>기켄트라스템</a:t>
            </a:r>
            <a:r>
              <a:rPr lang="en-US" altLang="ko-KR" dirty="0"/>
              <a:t>, </a:t>
            </a:r>
            <a:r>
              <a:rPr lang="ko-KR" altLang="en-US" dirty="0"/>
              <a:t>근태 관리 어플 알밤 등이 연간 </a:t>
            </a:r>
            <a:r>
              <a:rPr lang="en-US" altLang="ko-KR" dirty="0"/>
              <a:t>9</a:t>
            </a:r>
            <a:r>
              <a:rPr lang="ko-KR" altLang="en-US" dirty="0" err="1"/>
              <a:t>억여원의</a:t>
            </a:r>
            <a:r>
              <a:rPr lang="ko-KR" altLang="en-US" dirty="0"/>
              <a:t> 매출을 올리고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 매트릭스 시스템은 기존 </a:t>
            </a:r>
            <a:r>
              <a:rPr lang="ko-KR" altLang="en-US" dirty="0" err="1"/>
              <a:t>서비스들과의</a:t>
            </a:r>
            <a:r>
              <a:rPr lang="ko-KR" altLang="en-US" dirty="0"/>
              <a:t> 연계 등을 통해 시장규모를 더 확대할 것으로 기대하고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77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#34</a:t>
            </a:r>
          </a:p>
          <a:p>
            <a:r>
              <a:rPr lang="ko-KR" altLang="en-US" dirty="0"/>
              <a:t>결론적으로 </a:t>
            </a:r>
            <a:r>
              <a:rPr lang="en-US" altLang="ko-KR" dirty="0"/>
              <a:t>Matrix</a:t>
            </a:r>
            <a:r>
              <a:rPr lang="ko-KR" altLang="en-US" dirty="0"/>
              <a:t>는 단순 업무 관리 소프트웨어를 넘어서</a:t>
            </a:r>
            <a:endParaRPr lang="en-US" altLang="ko-KR" dirty="0"/>
          </a:p>
          <a:p>
            <a:r>
              <a:rPr lang="en-US" altLang="ko-KR" dirty="0"/>
              <a:t>IoT, </a:t>
            </a:r>
            <a:r>
              <a:rPr lang="ko-KR" altLang="en-US" dirty="0"/>
              <a:t>빅데이터와 연계하여 </a:t>
            </a:r>
            <a:endParaRPr lang="en-US" altLang="ko-KR" dirty="0"/>
          </a:p>
          <a:p>
            <a:r>
              <a:rPr lang="ko-KR" altLang="en-US" dirty="0"/>
              <a:t>미래에는 매장 업무 솔루션 판매</a:t>
            </a:r>
            <a:r>
              <a:rPr lang="en-US" altLang="ko-KR" dirty="0"/>
              <a:t>, </a:t>
            </a:r>
            <a:r>
              <a:rPr lang="ko-KR" altLang="en-US" dirty="0"/>
              <a:t>컨설팅업으로 전환하는 것을 목표로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531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#35</a:t>
            </a:r>
          </a:p>
          <a:p>
            <a:r>
              <a:rPr lang="ko-KR" altLang="en-US" dirty="0"/>
              <a:t>개발이 끝난 후 전체 프로젝트를 돌아보았습니다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프로젝트의 목표는 미니 프로젝트를 확장하여 더 다양한 프레임워크를 경험하는 것</a:t>
            </a:r>
            <a:r>
              <a:rPr lang="en-US" altLang="ko-KR" dirty="0"/>
              <a:t>, </a:t>
            </a:r>
            <a:r>
              <a:rPr lang="ko-KR" altLang="en-US" dirty="0"/>
              <a:t>시간관리를 철저히 하는 것</a:t>
            </a:r>
            <a:r>
              <a:rPr lang="en-US" altLang="ko-KR" dirty="0"/>
              <a:t>, </a:t>
            </a:r>
            <a:r>
              <a:rPr lang="ko-KR" altLang="en-US" dirty="0"/>
              <a:t>코드의 재사용성을 높이는 것이었습니다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매일 아침 프로젝트 진행상황을 엑셀로 체크하며 목표를 지키려고 노력했습니다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통해 우선순위 설정이 중요하다는 교훈을 얻기도 했습니다</a:t>
            </a:r>
            <a:r>
              <a:rPr lang="en-US" altLang="ko-KR" dirty="0"/>
              <a:t>. </a:t>
            </a:r>
            <a:r>
              <a:rPr lang="ko-KR" altLang="en-US" dirty="0"/>
              <a:t>기획에서 생각했던 우선순위가 구현 단계에서 변하는 경험을 하면서</a:t>
            </a:r>
            <a:r>
              <a:rPr lang="en-US" altLang="ko-KR" dirty="0"/>
              <a:t>, </a:t>
            </a:r>
            <a:r>
              <a:rPr lang="ko-KR" altLang="en-US" dirty="0"/>
              <a:t>프로젝트 초기에 분석을 잘 하는 것이 중요하다는 것을 알았습니다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급여관리 등의 기능을 추가</a:t>
            </a:r>
            <a:r>
              <a:rPr lang="en-US" altLang="ko-KR" dirty="0"/>
              <a:t>, </a:t>
            </a:r>
            <a:r>
              <a:rPr lang="ko-KR" altLang="en-US" dirty="0"/>
              <a:t>오류 발생시 사용자 로그를 확인할 수 있도록 아마존 웹서비스와 연결</a:t>
            </a:r>
            <a:r>
              <a:rPr lang="en-US" altLang="ko-KR" dirty="0"/>
              <a:t>, </a:t>
            </a:r>
            <a:r>
              <a:rPr lang="ko-KR" altLang="en-US" dirty="0"/>
              <a:t>안드로이드 </a:t>
            </a:r>
            <a:r>
              <a:rPr lang="ko-KR" altLang="en-US" dirty="0" err="1"/>
              <a:t>웹앱으로의</a:t>
            </a:r>
            <a:r>
              <a:rPr lang="ko-KR" altLang="en-US" dirty="0"/>
              <a:t> 발전을 보완점으로 꼽았습니다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56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 후기는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프로젝트를 통해 시간관리</a:t>
            </a:r>
            <a:r>
              <a:rPr lang="en-US" altLang="ko-KR" dirty="0"/>
              <a:t>, </a:t>
            </a:r>
            <a:r>
              <a:rPr lang="ko-KR" altLang="en-US" dirty="0"/>
              <a:t>소프트웨어 공학 지식</a:t>
            </a:r>
            <a:r>
              <a:rPr lang="en-US" altLang="ko-KR" dirty="0"/>
              <a:t>, </a:t>
            </a:r>
            <a:r>
              <a:rPr lang="ko-KR" altLang="en-US" dirty="0"/>
              <a:t>분석설계과정의 중요성 등을 느낄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44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매트릭스 조의 프로젝트 발표를 마치겠습니다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70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58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#4</a:t>
            </a:r>
          </a:p>
          <a:p>
            <a:r>
              <a:rPr lang="ko-KR" altLang="en-US" dirty="0"/>
              <a:t>저희의 프로젝트 일정입니다</a:t>
            </a:r>
            <a:r>
              <a:rPr lang="en-US" altLang="ko-KR" dirty="0"/>
              <a:t>. 4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일부터 </a:t>
            </a:r>
            <a:r>
              <a:rPr lang="en-US" altLang="ko-KR" dirty="0"/>
              <a:t>6</a:t>
            </a:r>
            <a:r>
              <a:rPr lang="ko-KR" altLang="en-US" dirty="0"/>
              <a:t>월</a:t>
            </a:r>
            <a:r>
              <a:rPr lang="en-US" altLang="ko-KR" dirty="0"/>
              <a:t>7</a:t>
            </a:r>
            <a:r>
              <a:rPr lang="ko-KR" altLang="en-US" dirty="0"/>
              <a:t>일까지 총 </a:t>
            </a:r>
            <a:r>
              <a:rPr lang="en-US" altLang="ko-KR" dirty="0"/>
              <a:t>45</a:t>
            </a:r>
            <a:r>
              <a:rPr lang="ko-KR" altLang="en-US" dirty="0" err="1"/>
              <a:t>일여동안</a:t>
            </a:r>
            <a:r>
              <a:rPr lang="ko-KR" altLang="en-US" dirty="0"/>
              <a:t> 프로젝트를 진행했으며</a:t>
            </a:r>
            <a:r>
              <a:rPr lang="en-US" altLang="ko-KR" dirty="0"/>
              <a:t>, </a:t>
            </a:r>
            <a:r>
              <a:rPr lang="ko-KR" altLang="en-US" dirty="0"/>
              <a:t>그 중 특강과 휴일을 고려한 실제 구현 기간은 </a:t>
            </a:r>
            <a:r>
              <a:rPr lang="en-US" altLang="ko-KR" dirty="0"/>
              <a:t>10</a:t>
            </a:r>
            <a:r>
              <a:rPr lang="ko-KR" altLang="en-US" dirty="0"/>
              <a:t>일입니다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9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#5</a:t>
            </a:r>
          </a:p>
          <a:p>
            <a:r>
              <a:rPr lang="ko-KR" altLang="en-US" dirty="0"/>
              <a:t>매트릭스 프로젝트의 목표는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</a:t>
            </a:r>
            <a:r>
              <a:rPr lang="en-US" altLang="ko-KR" dirty="0"/>
              <a:t>, UXUI</a:t>
            </a:r>
            <a:r>
              <a:rPr lang="ko-KR" altLang="en-US" dirty="0"/>
              <a:t>를 기반으로 </a:t>
            </a:r>
            <a:r>
              <a:rPr lang="ko-KR" altLang="en-US" dirty="0" err="1"/>
              <a:t>웹앱을</a:t>
            </a:r>
            <a:r>
              <a:rPr lang="ko-KR" altLang="en-US" dirty="0"/>
              <a:t> 개발하는 것입니다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특히 매트릭스는 업데이트가 빈번한 콘텐츠형 </a:t>
            </a:r>
            <a:r>
              <a:rPr lang="ko-KR" altLang="en-US" dirty="0" err="1"/>
              <a:t>서비스인데다</a:t>
            </a:r>
            <a:r>
              <a:rPr lang="en-US" altLang="ko-KR" dirty="0"/>
              <a:t>, </a:t>
            </a:r>
            <a:r>
              <a:rPr lang="ko-KR" altLang="en-US" dirty="0"/>
              <a:t>빠른 서비스 접속이 중요하기 때문에 하드웨어 제어가 가능한 </a:t>
            </a:r>
            <a:r>
              <a:rPr lang="ko-KR" altLang="en-US" dirty="0" err="1"/>
              <a:t>웹앱으로</a:t>
            </a:r>
            <a:r>
              <a:rPr lang="ko-KR" altLang="en-US" dirty="0"/>
              <a:t> 만드는 것이 좋겠다고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목표는 </a:t>
            </a:r>
            <a:r>
              <a:rPr lang="en-US" altLang="ko-KR" dirty="0"/>
              <a:t>CBD </a:t>
            </a:r>
            <a:r>
              <a:rPr lang="ko-KR" altLang="en-US" dirty="0"/>
              <a:t>방법론으로 분석 설계를 중시하는 것입니다</a:t>
            </a:r>
            <a:r>
              <a:rPr lang="en-US" altLang="ko-KR" dirty="0"/>
              <a:t>. </a:t>
            </a:r>
            <a:r>
              <a:rPr lang="ko-KR" altLang="en-US" dirty="0"/>
              <a:t>초반에 기획한 프로젝트의 규모가 컸기 때문에</a:t>
            </a:r>
            <a:r>
              <a:rPr lang="en-US" altLang="ko-KR" dirty="0"/>
              <a:t>, 3</a:t>
            </a:r>
            <a:r>
              <a:rPr lang="ko-KR" altLang="en-US" dirty="0"/>
              <a:t>개 컴포넌트 단위로 나누어 차례로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4</a:t>
            </a:r>
            <a:r>
              <a:rPr lang="ko-KR" altLang="en-US" dirty="0"/>
              <a:t>차 산업혁명시대의 다양한 플랫폼에 대비해 다형성을 갖춘 소프트웨어를 구현하고자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583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#6</a:t>
            </a:r>
          </a:p>
          <a:p>
            <a:r>
              <a:rPr lang="ko-KR" altLang="en-US" dirty="0"/>
              <a:t>매트릭스의 기획</a:t>
            </a:r>
            <a:r>
              <a:rPr lang="en-US" altLang="ko-KR" dirty="0"/>
              <a:t>.</a:t>
            </a:r>
            <a:r>
              <a:rPr lang="ko-KR" altLang="en-US" dirty="0"/>
              <a:t>분석 단계의 세부 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72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#7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3</a:t>
            </a:r>
            <a:r>
              <a:rPr lang="ko-KR" altLang="en-US" dirty="0"/>
              <a:t>개의 니즈가 교차하는 부분을 포착했습니다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프랜차이즈 기업은 가맹점들이 본사의 매뉴얼을 잘 따르고 있는지 </a:t>
            </a:r>
            <a:r>
              <a:rPr lang="ko-KR" altLang="en-US" dirty="0" err="1"/>
              <a:t>알고싶고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점주들은 매장에 맞게 업무를 커스터마이징 하고 싶으며</a:t>
            </a:r>
            <a:r>
              <a:rPr lang="en-US" altLang="ko-KR" dirty="0"/>
              <a:t>, </a:t>
            </a:r>
            <a:r>
              <a:rPr lang="ko-KR" altLang="en-US" dirty="0"/>
              <a:t>직원은 일의 책임소재를 분명히 하고 싶은 니즈가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739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#8</a:t>
            </a:r>
          </a:p>
          <a:p>
            <a:r>
              <a:rPr lang="ko-KR" altLang="en-US" b="0" dirty="0"/>
              <a:t>매트릭스의 로고는 상자안에 업무를 넣고 누구나 꺼내 쓸 수 있다는 편의성을 나타냅니다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또한 연결망을 나타내는 매트릭스라는 단어는 앞서 말씀드린 본사</a:t>
            </a:r>
            <a:r>
              <a:rPr lang="en-US" altLang="ko-KR" b="0" dirty="0"/>
              <a:t>,</a:t>
            </a:r>
            <a:r>
              <a:rPr lang="ko-KR" altLang="en-US" b="0" dirty="0"/>
              <a:t>점주</a:t>
            </a:r>
            <a:r>
              <a:rPr lang="en-US" altLang="ko-KR" b="0" dirty="0"/>
              <a:t>,</a:t>
            </a:r>
            <a:r>
              <a:rPr lang="ko-KR" altLang="en-US" b="0" dirty="0"/>
              <a:t>직원을 연결함을 의미합니다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22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#9</a:t>
            </a:r>
          </a:p>
          <a:p>
            <a:r>
              <a:rPr lang="ko-KR" altLang="en-US" dirty="0"/>
              <a:t>한마디로 매트릭스는 </a:t>
            </a:r>
            <a:r>
              <a:rPr lang="en-US" altLang="ko-KR" dirty="0"/>
              <a:t>“</a:t>
            </a:r>
            <a:r>
              <a:rPr lang="ko-KR" altLang="en-US" dirty="0"/>
              <a:t>매장의 특성에 맞추어 </a:t>
            </a:r>
            <a:br>
              <a:rPr lang="ko-KR" altLang="en-US" dirty="0"/>
            </a:br>
            <a:r>
              <a:rPr lang="ko-KR" altLang="en-US" dirty="0"/>
              <a:t>	업무를 </a:t>
            </a:r>
            <a:r>
              <a:rPr lang="en-US" altLang="ko-KR" dirty="0"/>
              <a:t>Customizing</a:t>
            </a:r>
            <a:r>
              <a:rPr lang="ko-KR" altLang="en-US" dirty="0"/>
              <a:t>하여 직원에게 분배하는</a:t>
            </a:r>
            <a:br>
              <a:rPr lang="ko-KR" altLang="en-US" dirty="0"/>
            </a:br>
            <a:r>
              <a:rPr lang="ko-KR" altLang="en-US" dirty="0"/>
              <a:t>			      혁신적 매장 업무 관리 시스템</a:t>
            </a:r>
            <a:r>
              <a:rPr lang="en-US" altLang="ko-KR" dirty="0"/>
              <a:t>”</a:t>
            </a:r>
            <a:r>
              <a:rPr lang="ko-KR" altLang="en-US" dirty="0"/>
              <a:t>이라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64E49-A7BB-4165-AC71-D4B4E5CBBB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2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518EAE-B92F-46E3-B5E8-9D405D5FA6F5}"/>
              </a:ext>
            </a:extLst>
          </p:cNvPr>
          <p:cNvSpPr/>
          <p:nvPr userDrawn="1"/>
        </p:nvSpPr>
        <p:spPr>
          <a:xfrm>
            <a:off x="15106" y="-156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7479E6-DE44-452C-B749-3906EB93F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1"/>
          <a:stretch/>
        </p:blipFill>
        <p:spPr>
          <a:xfrm>
            <a:off x="323528" y="3064538"/>
            <a:ext cx="2808312" cy="98183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EC5CC5-B025-466E-9912-D209C22E1A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22492" r="68900" b="27994"/>
          <a:stretch/>
        </p:blipFill>
        <p:spPr>
          <a:xfrm>
            <a:off x="827584" y="1441238"/>
            <a:ext cx="1656184" cy="16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8DE35-1F84-49FF-9E40-4C8F961AB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7737E9-E30D-4E8F-99EB-810A19753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4136B1-EFEF-421B-AC2F-EBEAA6D0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1587-406B-4DA2-8F98-6307E01FFA51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50300-3D42-4A52-8EE1-8ED5A837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AD163-9DDD-47A1-9A38-C84DC39A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52FD3-8CD4-4366-AB83-F88C447A36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341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11656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03768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555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58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9AD18D-6E05-44B9-A8D6-AE1A3F6AF2E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211710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767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447700"/>
            <a:ext cx="1944216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359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43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anchor="ctr"/>
          <a:lstStyle>
            <a:lvl1pPr marL="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619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690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159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699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27226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7152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0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13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asic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63105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6981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1655A-3549-400F-8E99-6E3D560F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F392CF-F050-4740-9B25-3C16A5F7D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45F05D-9A06-466A-BD3D-709D3C87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F15B-8874-4349-8AC7-8275F617780C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572AA-8AE3-4CBD-BEBF-B143E8521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094D5-A643-4858-8AAF-E004F080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6D39-3191-40D5-ABF7-69F433463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18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05F3-E95A-4835-95F6-1EE12A2B62C5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10E7-8C2A-4628-9DE9-D8B78DADA1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3998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3718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42513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551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211710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9879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447700"/>
            <a:ext cx="1944216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58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7241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anchor="ctr"/>
          <a:lstStyle>
            <a:lvl1pPr marL="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0299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5876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6939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043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450380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7677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0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7451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018912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31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C465FE-1944-4AFF-9E7E-85A6773B323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9423CC-75D9-40CB-A01E-CC162C4AA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7" y="1635646"/>
            <a:ext cx="7392865" cy="1709418"/>
          </a:xfrm>
          <a:prstGeom prst="rect">
            <a:avLst/>
          </a:prstGeom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anchor="ctr"/>
          <a:lstStyle>
            <a:lvl1pPr marL="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211710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0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79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7" r:id="rId8"/>
    <p:sldLayoutId id="2147483664" r:id="rId9"/>
    <p:sldLayoutId id="2147483668" r:id="rId10"/>
    <p:sldLayoutId id="2147483665" r:id="rId11"/>
    <p:sldLayoutId id="2147483670" r:id="rId12"/>
    <p:sldLayoutId id="2147483672" r:id="rId13"/>
    <p:sldLayoutId id="2147483656" r:id="rId14"/>
    <p:sldLayoutId id="2147483706" r:id="rId15"/>
    <p:sldLayoutId id="2147483707" r:id="rId16"/>
    <p:sldLayoutId id="2147483708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9" r:id="rId32"/>
    <p:sldLayoutId id="2147483710" r:id="rId3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2.mp4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3.mp4"/><Relationship Id="rId7" Type="http://schemas.openxmlformats.org/officeDocument/2006/relationships/image" Target="../media/image5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5.mp4"/><Relationship Id="rId7" Type="http://schemas.openxmlformats.org/officeDocument/2006/relationships/image" Target="../media/image5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7AF3F4-A582-40C1-93A9-65A6257782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4313"/>
            <a:ext cx="5142381" cy="3012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9282FA-7059-4680-A965-1D3B3C2FB0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22492" r="17713" b="30745"/>
          <a:stretch/>
        </p:blipFill>
        <p:spPr>
          <a:xfrm>
            <a:off x="3357442" y="2703130"/>
            <a:ext cx="5142381" cy="10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82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AD99D58F-B4D0-4D6E-984C-631BDC3320D5}"/>
              </a:ext>
            </a:extLst>
          </p:cNvPr>
          <p:cNvGrpSpPr/>
          <p:nvPr/>
        </p:nvGrpSpPr>
        <p:grpSpPr>
          <a:xfrm>
            <a:off x="493644" y="1040217"/>
            <a:ext cx="4199231" cy="3530695"/>
            <a:chOff x="2447130" y="1081421"/>
            <a:chExt cx="4249106" cy="3552744"/>
          </a:xfrm>
        </p:grpSpPr>
        <p:grpSp>
          <p:nvGrpSpPr>
            <p:cNvPr id="4" name="Group 3"/>
            <p:cNvGrpSpPr/>
            <p:nvPr/>
          </p:nvGrpSpPr>
          <p:grpSpPr>
            <a:xfrm rot="2700000">
              <a:off x="2831632" y="769561"/>
              <a:ext cx="3552744" cy="4176464"/>
              <a:chOff x="4242525" y="2067694"/>
              <a:chExt cx="2223612" cy="2520120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5" name="Rounded Rectangle 4"/>
              <p:cNvSpPr/>
              <p:nvPr/>
            </p:nvSpPr>
            <p:spPr>
              <a:xfrm>
                <a:off x="4242525" y="3147814"/>
                <a:ext cx="1440000" cy="1440000"/>
              </a:xfrm>
              <a:prstGeom prst="roundRect">
                <a:avLst>
                  <a:gd name="adj" fmla="val 13467"/>
                </a:avLst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4680455" y="2067694"/>
                <a:ext cx="1008000" cy="1008000"/>
              </a:xfrm>
              <a:prstGeom prst="roundRect">
                <a:avLst>
                  <a:gd name="adj" fmla="val 13467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5746137" y="3147814"/>
                <a:ext cx="720000" cy="720000"/>
              </a:xfrm>
              <a:prstGeom prst="roundRect">
                <a:avLst>
                  <a:gd name="adj" fmla="val 134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5764217" y="2517614"/>
                <a:ext cx="540000" cy="540000"/>
              </a:xfrm>
              <a:prstGeom prst="roundRect">
                <a:avLst>
                  <a:gd name="adj" fmla="val 134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AFC10C-C1E0-41CF-BD1F-6F73CA72EAFA}"/>
                </a:ext>
              </a:extLst>
            </p:cNvPr>
            <p:cNvGrpSpPr/>
            <p:nvPr/>
          </p:nvGrpSpPr>
          <p:grpSpPr>
            <a:xfrm>
              <a:off x="2447130" y="1082615"/>
              <a:ext cx="3870647" cy="3302832"/>
              <a:chOff x="2447130" y="1082615"/>
              <a:chExt cx="3870647" cy="330283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936661" y="2078349"/>
                <a:ext cx="85830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알밤</a:t>
                </a:r>
                <a:endPara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689768" y="2829855"/>
                <a:ext cx="592370" cy="37163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10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%</a:t>
                </a:r>
                <a:endPara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DC95CBE-49FD-479E-88CA-D03D6E789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8051" y="1824690"/>
                <a:ext cx="1657168" cy="1657168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08A9EA-8B1E-4674-B98C-D511698459CB}"/>
                  </a:ext>
                </a:extLst>
              </p:cNvPr>
              <p:cNvSpPr txBox="1"/>
              <p:nvPr/>
            </p:nvSpPr>
            <p:spPr>
              <a:xfrm>
                <a:off x="2447130" y="3327748"/>
                <a:ext cx="2165751" cy="46454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위대한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체크비</a:t>
                </a:r>
                <a:endPara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72DCC38-22A5-41B0-8C4D-B01612192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1057" y="1082615"/>
                <a:ext cx="1057087" cy="1057087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5FBB4D8D-D021-4769-9CF8-2041D8D40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4139" y="3405853"/>
                <a:ext cx="723642" cy="723642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E022FE23-9D99-46A9-B777-4C81D630A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3001" y="2688752"/>
                <a:ext cx="584776" cy="584776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36893B1-3D71-454B-8A13-3533D787364D}"/>
                  </a:ext>
                </a:extLst>
              </p:cNvPr>
              <p:cNvSpPr txBox="1"/>
              <p:nvPr/>
            </p:nvSpPr>
            <p:spPr>
              <a:xfrm>
                <a:off x="4716016" y="4016115"/>
                <a:ext cx="100110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Todoist</a:t>
                </a:r>
                <a:endPara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71" name="Group 12">
            <a:extLst>
              <a:ext uri="{FF2B5EF4-FFF2-40B4-BE49-F238E27FC236}">
                <a16:creationId xmlns:a16="http://schemas.microsoft.com/office/drawing/2014/main" id="{216F50BD-34AE-4070-9241-86A3D3EEA65E}"/>
              </a:ext>
            </a:extLst>
          </p:cNvPr>
          <p:cNvGrpSpPr/>
          <p:nvPr/>
        </p:nvGrpSpPr>
        <p:grpSpPr>
          <a:xfrm>
            <a:off x="5076057" y="972035"/>
            <a:ext cx="3425006" cy="586316"/>
            <a:chOff x="3233964" y="1954419"/>
            <a:chExt cx="1410044" cy="58631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28F370C-0DEC-4BC8-A504-0CEF6BA50785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위대한 </a:t>
              </a: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체크비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E680D39-2AEE-40D7-9EFA-1AA50BDA0EB8}"/>
                </a:ext>
              </a:extLst>
            </p:cNvPr>
            <p:cNvSpPr txBox="1"/>
            <p:nvPr/>
          </p:nvSpPr>
          <p:spPr>
            <a:xfrm>
              <a:off x="3243489" y="2263736"/>
              <a:ext cx="140051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출석 관리 및 업무 배정을 통한 직원 관리 어플</a:t>
              </a:r>
            </a:p>
          </p:txBody>
        </p:sp>
      </p:grpSp>
      <p:grpSp>
        <p:nvGrpSpPr>
          <p:cNvPr id="74" name="Group 15">
            <a:extLst>
              <a:ext uri="{FF2B5EF4-FFF2-40B4-BE49-F238E27FC236}">
                <a16:creationId xmlns:a16="http://schemas.microsoft.com/office/drawing/2014/main" id="{976350C0-DECC-481C-9C83-C83D5F0544D5}"/>
              </a:ext>
            </a:extLst>
          </p:cNvPr>
          <p:cNvGrpSpPr/>
          <p:nvPr/>
        </p:nvGrpSpPr>
        <p:grpSpPr>
          <a:xfrm>
            <a:off x="5076056" y="1654475"/>
            <a:ext cx="3456381" cy="586316"/>
            <a:chOff x="3233964" y="1954419"/>
            <a:chExt cx="1422961" cy="58631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DD8BA1-8F02-4C74-9306-2AF5F03C5C41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알밤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A80B982-16B7-4C69-99F8-BE06907337A4}"/>
                </a:ext>
              </a:extLst>
            </p:cNvPr>
            <p:cNvSpPr txBox="1"/>
            <p:nvPr/>
          </p:nvSpPr>
          <p:spPr>
            <a:xfrm>
              <a:off x="3243488" y="2263736"/>
              <a:ext cx="141343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출퇴근 기록기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스케줄표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자동급여 계산기 어플</a:t>
              </a:r>
            </a:p>
          </p:txBody>
        </p:sp>
      </p:grp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102CD47A-84E9-4D89-BFD1-48EB7C887DDB}"/>
              </a:ext>
            </a:extLst>
          </p:cNvPr>
          <p:cNvSpPr/>
          <p:nvPr/>
        </p:nvSpPr>
        <p:spPr>
          <a:xfrm>
            <a:off x="4812457" y="670415"/>
            <a:ext cx="3929065" cy="1718208"/>
          </a:xfrm>
          <a:prstGeom prst="roundRect">
            <a:avLst>
              <a:gd name="adj" fmla="val 5580"/>
            </a:avLst>
          </a:prstGeom>
          <a:noFill/>
          <a:ln>
            <a:solidFill>
              <a:srgbClr val="328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D03019-95D9-49D4-B885-7E5C30B66C76}"/>
              </a:ext>
            </a:extLst>
          </p:cNvPr>
          <p:cNvSpPr/>
          <p:nvPr/>
        </p:nvSpPr>
        <p:spPr>
          <a:xfrm>
            <a:off x="5221092" y="483518"/>
            <a:ext cx="645553" cy="34845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기능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77" name="Group 18">
            <a:extLst>
              <a:ext uri="{FF2B5EF4-FFF2-40B4-BE49-F238E27FC236}">
                <a16:creationId xmlns:a16="http://schemas.microsoft.com/office/drawing/2014/main" id="{8E409F12-DAF4-46F2-8B89-0AF1963BD0A3}"/>
              </a:ext>
            </a:extLst>
          </p:cNvPr>
          <p:cNvGrpSpPr/>
          <p:nvPr/>
        </p:nvGrpSpPr>
        <p:grpSpPr>
          <a:xfrm>
            <a:off x="5035423" y="3118715"/>
            <a:ext cx="3785048" cy="586316"/>
            <a:chOff x="3233964" y="1954419"/>
            <a:chExt cx="1558270" cy="586316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C25C68-3F37-4789-8FA0-776838E1D2DE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Todoist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3DAEED2-8DBD-47F9-9238-C1149DDC0645}"/>
                </a:ext>
              </a:extLst>
            </p:cNvPr>
            <p:cNvSpPr txBox="1"/>
            <p:nvPr/>
          </p:nvSpPr>
          <p:spPr>
            <a:xfrm>
              <a:off x="3243488" y="2263736"/>
              <a:ext cx="154874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스케줄에 중요 순위 배정하는 효율적 시간관리 어플</a:t>
              </a:r>
            </a:p>
          </p:txBody>
        </p:sp>
      </p:grpSp>
      <p:grpSp>
        <p:nvGrpSpPr>
          <p:cNvPr id="80" name="Group 21">
            <a:extLst>
              <a:ext uri="{FF2B5EF4-FFF2-40B4-BE49-F238E27FC236}">
                <a16:creationId xmlns:a16="http://schemas.microsoft.com/office/drawing/2014/main" id="{4F9EF8D2-6580-4653-8258-35E791CD5BF7}"/>
              </a:ext>
            </a:extLst>
          </p:cNvPr>
          <p:cNvGrpSpPr/>
          <p:nvPr/>
        </p:nvGrpSpPr>
        <p:grpSpPr>
          <a:xfrm>
            <a:off x="5035422" y="3801155"/>
            <a:ext cx="3785050" cy="586316"/>
            <a:chOff x="3233964" y="1954419"/>
            <a:chExt cx="1558271" cy="58631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AFB8712-B9D5-405C-814B-D9021E3BCFBA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MyDuty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715F4C0-8EF0-494D-B1F3-B64FCF69AED2}"/>
                </a:ext>
              </a:extLst>
            </p:cNvPr>
            <p:cNvSpPr txBox="1"/>
            <p:nvPr/>
          </p:nvSpPr>
          <p:spPr>
            <a:xfrm>
              <a:off x="3243489" y="2263736"/>
              <a:ext cx="154874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간호사들의 교대근무를 위한 그룹 스케줄 관리 어플</a:t>
              </a:r>
            </a:p>
          </p:txBody>
        </p:sp>
      </p:grp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B3F3BB9-E256-47D9-82EA-879372199639}"/>
              </a:ext>
            </a:extLst>
          </p:cNvPr>
          <p:cNvSpPr/>
          <p:nvPr/>
        </p:nvSpPr>
        <p:spPr>
          <a:xfrm>
            <a:off x="4802987" y="2877928"/>
            <a:ext cx="3929065" cy="1718208"/>
          </a:xfrm>
          <a:prstGeom prst="roundRect">
            <a:avLst>
              <a:gd name="adj" fmla="val 5580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ABBAD61-4E13-4662-B3C1-4A8599E41323}"/>
              </a:ext>
            </a:extLst>
          </p:cNvPr>
          <p:cNvSpPr/>
          <p:nvPr/>
        </p:nvSpPr>
        <p:spPr>
          <a:xfrm>
            <a:off x="5099192" y="2715766"/>
            <a:ext cx="1128991" cy="34845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UI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&amp; UX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A8E67E-AB2C-4F78-8016-2421438CB58E}"/>
              </a:ext>
            </a:extLst>
          </p:cNvPr>
          <p:cNvSpPr/>
          <p:nvPr/>
        </p:nvSpPr>
        <p:spPr>
          <a:xfrm>
            <a:off x="395536" y="54868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Benchmarking</a:t>
            </a:r>
            <a:endParaRPr lang="ko-KR" altLang="en-US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CE227DE-1ED7-412F-9676-A8F0ED719E1A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45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AD99D58F-B4D0-4D6E-984C-631BDC3320D5}"/>
              </a:ext>
            </a:extLst>
          </p:cNvPr>
          <p:cNvGrpSpPr/>
          <p:nvPr/>
        </p:nvGrpSpPr>
        <p:grpSpPr>
          <a:xfrm>
            <a:off x="975093" y="1997037"/>
            <a:ext cx="3503417" cy="2863258"/>
            <a:chOff x="2407681" y="1081421"/>
            <a:chExt cx="4288554" cy="3552744"/>
          </a:xfrm>
        </p:grpSpPr>
        <p:grpSp>
          <p:nvGrpSpPr>
            <p:cNvPr id="4" name="Group 3"/>
            <p:cNvGrpSpPr/>
            <p:nvPr/>
          </p:nvGrpSpPr>
          <p:grpSpPr>
            <a:xfrm rot="2700000">
              <a:off x="2831632" y="769561"/>
              <a:ext cx="3552744" cy="4176463"/>
              <a:chOff x="4242763" y="2067694"/>
              <a:chExt cx="2223374" cy="2520084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5" name="Rounded Rectangle 4"/>
              <p:cNvSpPr/>
              <p:nvPr/>
            </p:nvSpPr>
            <p:spPr>
              <a:xfrm>
                <a:off x="4242763" y="3147778"/>
                <a:ext cx="1440000" cy="1440000"/>
              </a:xfrm>
              <a:prstGeom prst="roundRect">
                <a:avLst>
                  <a:gd name="adj" fmla="val 13467"/>
                </a:avLst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4680455" y="2067694"/>
                <a:ext cx="1008000" cy="1008000"/>
              </a:xfrm>
              <a:prstGeom prst="roundRect">
                <a:avLst>
                  <a:gd name="adj" fmla="val 13467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5746137" y="3147814"/>
                <a:ext cx="720000" cy="720000"/>
              </a:xfrm>
              <a:prstGeom prst="roundRect">
                <a:avLst>
                  <a:gd name="adj" fmla="val 134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5764217" y="2517614"/>
                <a:ext cx="540000" cy="540000"/>
              </a:xfrm>
              <a:prstGeom prst="roundRect">
                <a:avLst>
                  <a:gd name="adj" fmla="val 134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AAFC10C-C1E0-41CF-BD1F-6F73CA72EAFA}"/>
                </a:ext>
              </a:extLst>
            </p:cNvPr>
            <p:cNvGrpSpPr/>
            <p:nvPr/>
          </p:nvGrpSpPr>
          <p:grpSpPr>
            <a:xfrm>
              <a:off x="2407681" y="1082615"/>
              <a:ext cx="3998700" cy="3328965"/>
              <a:chOff x="2407680" y="1082615"/>
              <a:chExt cx="3998701" cy="332896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914479" y="2061583"/>
                <a:ext cx="1003129" cy="49645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알밤</a:t>
                </a:r>
                <a:endPara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689768" y="2786540"/>
                <a:ext cx="716613" cy="45826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10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%</a:t>
                </a:r>
                <a:endPara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DC95CBE-49FD-479E-88CA-D03D6E789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8050" y="1824690"/>
                <a:ext cx="1657167" cy="1657168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08A9EA-8B1E-4674-B98C-D511698459CB}"/>
                  </a:ext>
                </a:extLst>
              </p:cNvPr>
              <p:cNvSpPr txBox="1"/>
              <p:nvPr/>
            </p:nvSpPr>
            <p:spPr>
              <a:xfrm>
                <a:off x="2407680" y="3320438"/>
                <a:ext cx="2270004" cy="49645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위대한 </a:t>
                </a:r>
                <a:r>
                  <a:rPr lang="ko-KR" altLang="en-US" sz="2000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체크비</a:t>
                </a:r>
                <a:endPara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72DCC38-22A5-41B0-8C4D-B01612192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1057" y="1082615"/>
                <a:ext cx="1057087" cy="1057087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5FBB4D8D-D021-4769-9CF8-2041D8D40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4139" y="3405853"/>
                <a:ext cx="723642" cy="723642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E022FE23-9D99-46A9-B777-4C81D630A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3001" y="2688752"/>
                <a:ext cx="584776" cy="584776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36893B1-3D71-454B-8A13-3533D787364D}"/>
                  </a:ext>
                </a:extLst>
              </p:cNvPr>
              <p:cNvSpPr txBox="1"/>
              <p:nvPr/>
            </p:nvSpPr>
            <p:spPr>
              <a:xfrm>
                <a:off x="4677683" y="3991501"/>
                <a:ext cx="1113928" cy="42007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600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Todoist</a:t>
                </a:r>
                <a:endPara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009C56C-0EF8-41BB-A22A-0BFE9F1314EB}"/>
              </a:ext>
            </a:extLst>
          </p:cNvPr>
          <p:cNvSpPr txBox="1"/>
          <p:nvPr/>
        </p:nvSpPr>
        <p:spPr>
          <a:xfrm>
            <a:off x="3779912" y="1284538"/>
            <a:ext cx="4864584" cy="31307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 algn="r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업무 중심의 새로운 매장 관리 솔루션</a:t>
            </a:r>
            <a:b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이전 서비스들은 직원 관리에 치중</a:t>
            </a:r>
            <a:b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매트릭스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’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업무 중심 솔루션으로 매장 관리 발전 유도</a:t>
            </a:r>
            <a:b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28600" indent="-228600" algn="r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B2B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모델로 차별화된 플랫폼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개인 사업자가 아닌 프랜차이즈 기업을 타겟팅</a:t>
            </a:r>
            <a:b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본사 매뉴얼을 효율적으로 배포하고 관리감독   </a:t>
            </a:r>
            <a:b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28600" indent="-228600" algn="r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비즈니스 모델 확장 가능</a:t>
            </a:r>
            <a:b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데이터화된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업무 노하우를 기업에게 판매</a:t>
            </a:r>
            <a:b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매장 관리 컨설팅으로의 사업 확장을 기대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1928F3-5BA5-450E-A5FF-CAD6A06F3667}"/>
              </a:ext>
            </a:extLst>
          </p:cNvPr>
          <p:cNvSpPr txBox="1"/>
          <p:nvPr/>
        </p:nvSpPr>
        <p:spPr>
          <a:xfrm>
            <a:off x="4102828" y="631104"/>
            <a:ext cx="45240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 MATRIX ’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차별점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및 경쟁우위</a:t>
            </a: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B7873F3F-8F8D-4F3D-B3D7-37B9B6C4349D}"/>
              </a:ext>
            </a:extLst>
          </p:cNvPr>
          <p:cNvSpPr/>
          <p:nvPr/>
        </p:nvSpPr>
        <p:spPr>
          <a:xfrm rot="2700000">
            <a:off x="1023746" y="-535037"/>
            <a:ext cx="2563759" cy="2573742"/>
          </a:xfrm>
          <a:prstGeom prst="roundRect">
            <a:avLst>
              <a:gd name="adj" fmla="val 134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CC048DA-8B95-40BE-82D1-7E11B6578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5" y="462499"/>
            <a:ext cx="3087515" cy="71391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02E18FC-D498-4870-9770-5DF82FB65D9F}"/>
              </a:ext>
            </a:extLst>
          </p:cNvPr>
          <p:cNvSpPr txBox="1"/>
          <p:nvPr/>
        </p:nvSpPr>
        <p:spPr>
          <a:xfrm>
            <a:off x="1405380" y="1292514"/>
            <a:ext cx="18544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매트릭스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95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9A4BA9-089D-42A7-AA8C-9D785C838FEB}"/>
              </a:ext>
            </a:extLst>
          </p:cNvPr>
          <p:cNvSpPr/>
          <p:nvPr/>
        </p:nvSpPr>
        <p:spPr>
          <a:xfrm>
            <a:off x="-324544" y="-164554"/>
            <a:ext cx="4896544" cy="56886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20A5D5-E98C-4C93-A83F-A83B54613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149" y="267654"/>
            <a:ext cx="1440000" cy="1440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1E6662-DBBD-4001-A09D-335CDC67A927}"/>
              </a:ext>
            </a:extLst>
          </p:cNvPr>
          <p:cNvGrpSpPr/>
          <p:nvPr/>
        </p:nvGrpSpPr>
        <p:grpSpPr>
          <a:xfrm>
            <a:off x="251600" y="267654"/>
            <a:ext cx="1440000" cy="1440000"/>
            <a:chOff x="1403728" y="336780"/>
            <a:chExt cx="1440000" cy="14454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0DCEB7-29F7-4B72-B37B-14204617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9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28" y="339502"/>
              <a:ext cx="1440000" cy="1442722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7809123-2E61-4492-8E39-AAEB8F735B74}"/>
                </a:ext>
              </a:extLst>
            </p:cNvPr>
            <p:cNvSpPr/>
            <p:nvPr/>
          </p:nvSpPr>
          <p:spPr>
            <a:xfrm>
              <a:off x="1403728" y="336780"/>
              <a:ext cx="1440000" cy="144544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064919-7F98-47C0-A355-3DA40ADBB2CB}"/>
              </a:ext>
            </a:extLst>
          </p:cNvPr>
          <p:cNvSpPr txBox="1"/>
          <p:nvPr/>
        </p:nvSpPr>
        <p:spPr>
          <a:xfrm>
            <a:off x="1835696" y="123478"/>
            <a:ext cx="2664296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 1.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점주 페르소나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EC9A7-21CF-43D2-BB66-BCD181126E24}"/>
              </a:ext>
            </a:extLst>
          </p:cNvPr>
          <p:cNvSpPr txBox="1"/>
          <p:nvPr/>
        </p:nvSpPr>
        <p:spPr>
          <a:xfrm>
            <a:off x="6444208" y="123478"/>
            <a:ext cx="2565172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 2.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 페르소나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AC8943-2B68-48D9-91B6-8894887A6C32}"/>
              </a:ext>
            </a:extLst>
          </p:cNvPr>
          <p:cNvGrpSpPr/>
          <p:nvPr/>
        </p:nvGrpSpPr>
        <p:grpSpPr>
          <a:xfrm>
            <a:off x="251600" y="1995686"/>
            <a:ext cx="3888352" cy="2700000"/>
            <a:chOff x="251600" y="2108229"/>
            <a:chExt cx="3888352" cy="2700000"/>
          </a:xfrm>
        </p:grpSpPr>
        <p:sp>
          <p:nvSpPr>
            <p:cNvPr id="11" name="말풍선: 사각형 10">
              <a:extLst>
                <a:ext uri="{FF2B5EF4-FFF2-40B4-BE49-F238E27FC236}">
                  <a16:creationId xmlns:a16="http://schemas.microsoft.com/office/drawing/2014/main" id="{B653A5AB-4DAD-4FBB-934F-D73A06A2E6FE}"/>
                </a:ext>
              </a:extLst>
            </p:cNvPr>
            <p:cNvSpPr/>
            <p:nvPr/>
          </p:nvSpPr>
          <p:spPr>
            <a:xfrm>
              <a:off x="251600" y="2108229"/>
              <a:ext cx="3888352" cy="2700000"/>
            </a:xfrm>
            <a:prstGeom prst="wedgeRectCallout">
              <a:avLst>
                <a:gd name="adj1" fmla="val 52"/>
                <a:gd name="adj2" fmla="val -58831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A850A1-C211-48C1-A0B5-3D79F47FAAEC}"/>
                </a:ext>
              </a:extLst>
            </p:cNvPr>
            <p:cNvSpPr txBox="1"/>
            <p:nvPr/>
          </p:nvSpPr>
          <p:spPr>
            <a:xfrm>
              <a:off x="251600" y="2139702"/>
              <a:ext cx="3888352" cy="2409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ko-KR" sz="1050" i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r>
                <a:rPr lang="ko-KR" altLang="en-US" sz="1050" i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매번 직원들에게 다했냐고 묻기도 지쳐</a:t>
              </a:r>
              <a:r>
                <a:rPr lang="en-US" altLang="ko-KR" sz="1050" i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…”</a:t>
              </a:r>
              <a:br>
                <a:rPr lang="en-US" altLang="ko-KR" sz="1050" i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b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ultimate</a:t>
              </a:r>
              <a:r>
                <a:rPr lang="ko-KR" alt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goal</a:t>
              </a:r>
              <a:r>
                <a:rPr lang="ko-KR" alt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lang="ko-KR" alt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언제나 최고의 상태로 매장을 유지하고 싶다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endPara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그녀는 매일 아침 본사에서 전달받은 </a:t>
              </a: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매뉴얼 프린트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들여다보며 직원들에게 할 일을 지정해준다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b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그러나 매번 프린트를 참고하기는 번거롭고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매일 저녁 알바생들에게 일을 끝냈는지 </a:t>
              </a: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메신저로 확인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하는 것도 수고로운 일이다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그녀는 </a:t>
              </a: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간편하게 매장 업무와 직원들을 관리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할 수 있는 방법이 없는지 고민하고 있다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ABC2BE-658F-4028-A170-BE09727C3ADB}"/>
              </a:ext>
            </a:extLst>
          </p:cNvPr>
          <p:cNvSpPr txBox="1"/>
          <p:nvPr/>
        </p:nvSpPr>
        <p:spPr>
          <a:xfrm>
            <a:off x="1835696" y="758550"/>
            <a:ext cx="2664296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홍점주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45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b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년차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초보 점주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C3274-D438-47BD-863E-6A189171AE26}"/>
              </a:ext>
            </a:extLst>
          </p:cNvPr>
          <p:cNvSpPr txBox="1"/>
          <p:nvPr/>
        </p:nvSpPr>
        <p:spPr>
          <a:xfrm>
            <a:off x="6444208" y="758550"/>
            <a:ext cx="2808312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정알바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22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년차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최고참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직원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CE432D-0A8A-42F7-BD22-0C402975ACA3}"/>
              </a:ext>
            </a:extLst>
          </p:cNvPr>
          <p:cNvGrpSpPr/>
          <p:nvPr/>
        </p:nvGrpSpPr>
        <p:grpSpPr>
          <a:xfrm>
            <a:off x="4914556" y="1996853"/>
            <a:ext cx="3744002" cy="2700000"/>
            <a:chOff x="4914556" y="2109396"/>
            <a:chExt cx="3744002" cy="2700000"/>
          </a:xfrm>
        </p:grpSpPr>
        <p:sp>
          <p:nvSpPr>
            <p:cNvPr id="17" name="말풍선: 사각형 16">
              <a:extLst>
                <a:ext uri="{FF2B5EF4-FFF2-40B4-BE49-F238E27FC236}">
                  <a16:creationId xmlns:a16="http://schemas.microsoft.com/office/drawing/2014/main" id="{FF35E6C9-BD82-4282-A021-490FADDC7A8E}"/>
                </a:ext>
              </a:extLst>
            </p:cNvPr>
            <p:cNvSpPr/>
            <p:nvPr/>
          </p:nvSpPr>
          <p:spPr>
            <a:xfrm>
              <a:off x="4914558" y="2109396"/>
              <a:ext cx="3744000" cy="2700000"/>
            </a:xfrm>
            <a:prstGeom prst="wedgeRectCallout">
              <a:avLst>
                <a:gd name="adj1" fmla="val 517"/>
                <a:gd name="adj2" fmla="val -5984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36A9BD-2868-47EA-ACFB-3E85EA7ECF50}"/>
                </a:ext>
              </a:extLst>
            </p:cNvPr>
            <p:cNvSpPr txBox="1"/>
            <p:nvPr/>
          </p:nvSpPr>
          <p:spPr>
            <a:xfrm>
              <a:off x="4914556" y="2129983"/>
              <a:ext cx="3744001" cy="2409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ko-KR" altLang="en-US" sz="1050" i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“홀 청소는 끝난 </a:t>
              </a:r>
              <a:r>
                <a:rPr lang="ko-KR" altLang="en-US" sz="1050" i="1" u="sng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건가</a:t>
              </a:r>
              <a:r>
                <a:rPr lang="en-US" altLang="ko-KR" sz="1050" i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 </a:t>
              </a:r>
              <a:r>
                <a:rPr lang="ko-KR" altLang="en-US" sz="1050" i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난 오늘 뭘 </a:t>
              </a:r>
              <a:r>
                <a:rPr lang="ko-KR" altLang="en-US" sz="1050" i="1" u="sng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해야하지</a:t>
              </a:r>
              <a:r>
                <a:rPr lang="en-US" altLang="ko-KR" sz="1050" i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?”</a:t>
              </a:r>
            </a:p>
            <a:p>
              <a:pPr algn="r">
                <a:lnSpc>
                  <a:spcPct val="130000"/>
                </a:lnSpc>
              </a:pPr>
              <a:endParaRPr lang="en-US" altLang="ko-KR" sz="105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>
                <a:lnSpc>
                  <a:spcPct val="130000"/>
                </a:lnSpc>
              </a:pP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ultimate</a:t>
              </a:r>
              <a:r>
                <a:rPr lang="ko-KR" alt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goal</a:t>
              </a:r>
              <a:r>
                <a:rPr lang="ko-KR" alt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lang="ko-KR" altLang="en-US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내 할 일을 끝내고 맘 편히 퇴근하고 싶다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30000"/>
                </a:lnSpc>
              </a:pPr>
              <a:endPara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그는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카페의 </a:t>
              </a:r>
              <a:r>
                <a:rPr lang="ko-KR" altLang="en-US" sz="10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마감조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직원이다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그는 출근 직후 </a:t>
              </a: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남아있는 업무가 있는지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매장 전체를 확인부터 </a:t>
              </a:r>
              <a:r>
                <a:rPr lang="ko-KR" altLang="en-US" sz="10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해야한다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b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어제는 누군가가 실수를 해서 </a:t>
              </a:r>
              <a:r>
                <a:rPr lang="ko-KR" altLang="en-US" sz="10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최고참인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그가 수습해야 했는데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실수를 한 사람을 못 찾아내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답답했다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>
                <a:lnSpc>
                  <a:spcPct val="130000"/>
                </a:lnSpc>
              </a:pPr>
              <a:endPara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그는 오늘 해야 할 일을 어디서나 확인하고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자기 할 일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b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마친 뒤 마음 편히 퇴근하고 싶어한다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b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76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다리꼴 8"/>
          <p:cNvSpPr/>
          <p:nvPr/>
        </p:nvSpPr>
        <p:spPr>
          <a:xfrm rot="5400000">
            <a:off x="1676320" y="2511665"/>
            <a:ext cx="2077808" cy="833236"/>
          </a:xfrm>
          <a:prstGeom prst="trapezoid">
            <a:avLst>
              <a:gd name="adj" fmla="val 11733"/>
            </a:avLst>
          </a:prstGeom>
          <a:solidFill>
            <a:srgbClr val="3A89BC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다리꼴 9"/>
          <p:cNvSpPr/>
          <p:nvPr/>
        </p:nvSpPr>
        <p:spPr>
          <a:xfrm rot="5400000">
            <a:off x="697393" y="2413910"/>
            <a:ext cx="2302592" cy="1034098"/>
          </a:xfrm>
          <a:prstGeom prst="trapezoid">
            <a:avLst>
              <a:gd name="adj" fmla="val 9386"/>
            </a:avLst>
          </a:prstGeom>
          <a:solidFill>
            <a:srgbClr val="41AFB5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다리꼴 10"/>
          <p:cNvSpPr/>
          <p:nvPr/>
        </p:nvSpPr>
        <p:spPr>
          <a:xfrm rot="5400000">
            <a:off x="-499088" y="2276016"/>
            <a:ext cx="2565912" cy="1285174"/>
          </a:xfrm>
          <a:prstGeom prst="trapezoid">
            <a:avLst>
              <a:gd name="adj" fmla="val 9367"/>
            </a:avLst>
          </a:prstGeom>
          <a:solidFill>
            <a:schemeClr val="accent1">
              <a:lumMod val="75000"/>
            </a:schemeClr>
          </a:solidFill>
          <a:ln w="28575"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1" y="2705257"/>
            <a:ext cx="108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  <a:endParaRPr lang="ko-KR" altLang="en-US" sz="2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6456" y="2705258"/>
            <a:ext cx="87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5738" y="2705257"/>
            <a:ext cx="694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600" b="1" dirty="0">
                <a:ln>
                  <a:solidFill>
                    <a:srgbClr val="365472"/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cxnSp>
        <p:nvCxnSpPr>
          <p:cNvPr id="40" name="꺾인 연결선 39"/>
          <p:cNvCxnSpPr>
            <a:cxnSpLocks/>
            <a:stCxn id="9" idx="1"/>
          </p:cNvCxnSpPr>
          <p:nvPr/>
        </p:nvCxnSpPr>
        <p:spPr>
          <a:xfrm rot="5400000" flipH="1" flipV="1">
            <a:off x="3488687" y="494908"/>
            <a:ext cx="669888" cy="2216817"/>
          </a:xfrm>
          <a:prstGeom prst="bentConnector2">
            <a:avLst/>
          </a:prstGeom>
          <a:ln w="28575">
            <a:solidFill>
              <a:srgbClr val="4496C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다리꼴 57"/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사다리꼴 34">
            <a:extLst>
              <a:ext uri="{FF2B5EF4-FFF2-40B4-BE49-F238E27FC236}">
                <a16:creationId xmlns:a16="http://schemas.microsoft.com/office/drawing/2014/main" id="{F96B046E-8D4A-450E-8F78-5031D39ECD4E}"/>
              </a:ext>
            </a:extLst>
          </p:cNvPr>
          <p:cNvSpPr/>
          <p:nvPr/>
        </p:nvSpPr>
        <p:spPr>
          <a:xfrm rot="5400000">
            <a:off x="3338371" y="2584177"/>
            <a:ext cx="1673339" cy="682814"/>
          </a:xfrm>
          <a:prstGeom prst="trapezoid">
            <a:avLst>
              <a:gd name="adj" fmla="val 14682"/>
            </a:avLst>
          </a:prstGeom>
          <a:solidFill>
            <a:srgbClr val="305472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D9107BC4-77C1-4F34-AB74-A959972FA1DA}"/>
              </a:ext>
            </a:extLst>
          </p:cNvPr>
          <p:cNvSpPr/>
          <p:nvPr/>
        </p:nvSpPr>
        <p:spPr>
          <a:xfrm rot="5400000">
            <a:off x="2546380" y="2543216"/>
            <a:ext cx="1879442" cy="784389"/>
          </a:xfrm>
          <a:prstGeom prst="trapezoid">
            <a:avLst>
              <a:gd name="adj" fmla="val 11891"/>
            </a:avLst>
          </a:prstGeom>
          <a:solidFill>
            <a:srgbClr val="36739F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85FE0-9C6A-4CBB-BF3F-8B617385942A}"/>
              </a:ext>
            </a:extLst>
          </p:cNvPr>
          <p:cNvSpPr txBox="1"/>
          <p:nvPr/>
        </p:nvSpPr>
        <p:spPr>
          <a:xfrm>
            <a:off x="3128259" y="2720646"/>
            <a:ext cx="694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5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B32D42-E612-4DCF-BE2F-D3B17452E9CE}"/>
              </a:ext>
            </a:extLst>
          </p:cNvPr>
          <p:cNvSpPr txBox="1"/>
          <p:nvPr/>
        </p:nvSpPr>
        <p:spPr>
          <a:xfrm>
            <a:off x="3833634" y="2751423"/>
            <a:ext cx="6940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3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79EE8-93EF-4B3D-A432-239B07E6160A}"/>
              </a:ext>
            </a:extLst>
          </p:cNvPr>
          <p:cNvSpPr txBox="1"/>
          <p:nvPr/>
        </p:nvSpPr>
        <p:spPr>
          <a:xfrm>
            <a:off x="5218238" y="908721"/>
            <a:ext cx="3349263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200000"/>
              </a:lnSpc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§"/>
            </a:pPr>
            <a:r>
              <a:rPr lang="ko-KR" altLang="en-US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범위 설계</a:t>
            </a:r>
            <a:endParaRPr lang="en-US" altLang="ko-KR" b="1" spc="38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 defTabSz="685800">
              <a:lnSpc>
                <a:spcPct val="200000"/>
              </a:lnSpc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§"/>
            </a:pPr>
            <a:r>
              <a:rPr lang="ko-KR" altLang="en-US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상세 설계</a:t>
            </a:r>
            <a:endParaRPr lang="en-US" altLang="ko-KR" b="1" spc="38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 defTabSz="685800">
              <a:lnSpc>
                <a:spcPct val="200000"/>
              </a:lnSpc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§"/>
            </a:pPr>
            <a:r>
              <a:rPr lang="ko-KR" altLang="en-US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b="1" spc="38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 defTabSz="685800">
              <a:lnSpc>
                <a:spcPct val="200000"/>
              </a:lnSpc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§"/>
            </a:pPr>
            <a:r>
              <a:rPr lang="ko-KR" altLang="en-US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아키텍처</a:t>
            </a:r>
            <a:endParaRPr lang="en-US" altLang="ko-KR" b="1" spc="38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 defTabSz="685800">
              <a:lnSpc>
                <a:spcPct val="200000"/>
              </a:lnSpc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§"/>
            </a:pPr>
            <a:r>
              <a:rPr lang="en-US" altLang="ko-KR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b="1" spc="38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 defTabSz="685800">
              <a:lnSpc>
                <a:spcPct val="200000"/>
              </a:lnSpc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§"/>
            </a:pPr>
            <a:r>
              <a:rPr lang="ko-KR" altLang="en-US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업무별 상세설계서</a:t>
            </a:r>
            <a:endParaRPr lang="en-US" altLang="ko-KR" b="1" spc="38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 defTabSz="685800">
              <a:lnSpc>
                <a:spcPct val="200000"/>
              </a:lnSpc>
              <a:buClr>
                <a:srgbClr val="1F497D">
                  <a:lumMod val="60000"/>
                  <a:lumOff val="40000"/>
                </a:srgbClr>
              </a:buClr>
              <a:buFont typeface="Wingdings" panose="05000000000000000000" pitchFamily="2" charset="2"/>
              <a:buChar char="§"/>
            </a:pPr>
            <a:endParaRPr lang="ko-KR" altLang="en-US" b="1" spc="38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E7BAD1-5904-4C09-ADFE-5C9DCD74E644}"/>
              </a:ext>
            </a:extLst>
          </p:cNvPr>
          <p:cNvSpPr/>
          <p:nvPr/>
        </p:nvSpPr>
        <p:spPr>
          <a:xfrm>
            <a:off x="374606" y="46226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DDD96F-BF4C-4A40-BB0A-2B2A269259CC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00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EDED58-B910-4434-AB05-761B2ED93207}"/>
              </a:ext>
            </a:extLst>
          </p:cNvPr>
          <p:cNvSpPr/>
          <p:nvPr/>
        </p:nvSpPr>
        <p:spPr>
          <a:xfrm>
            <a:off x="0" y="0"/>
            <a:ext cx="349188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Placeholder 13"/>
          <p:cNvSpPr txBox="1">
            <a:spLocks/>
          </p:cNvSpPr>
          <p:nvPr/>
        </p:nvSpPr>
        <p:spPr>
          <a:xfrm>
            <a:off x="395536" y="555526"/>
            <a:ext cx="3096344" cy="156928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600" b="1" dirty="0">
                <a:uFill>
                  <a:solidFill>
                    <a:srgbClr val="3284E2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Depth 1</a:t>
            </a:r>
            <a:endParaRPr lang="ko-KR" altLang="en-US" sz="2600" b="1" dirty="0">
              <a:uFill>
                <a:solidFill>
                  <a:srgbClr val="3284E2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9EEC9-5A74-4A4C-8267-DE802A2C3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21" y="1509712"/>
            <a:ext cx="3598869" cy="21240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BE3800E-0C20-4E69-B679-0489558DAFA0}"/>
              </a:ext>
            </a:extLst>
          </p:cNvPr>
          <p:cNvSpPr/>
          <p:nvPr/>
        </p:nvSpPr>
        <p:spPr>
          <a:xfrm>
            <a:off x="5198071" y="1496853"/>
            <a:ext cx="1876400" cy="15069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83C6D-1EA4-4544-AE03-C6BBCBA2D98F}"/>
              </a:ext>
            </a:extLst>
          </p:cNvPr>
          <p:cNvSpPr txBox="1"/>
          <p:nvPr/>
        </p:nvSpPr>
        <p:spPr>
          <a:xfrm>
            <a:off x="4804123" y="97083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업무 범위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9224B6-8D67-4FDE-980D-BB9380E37767}"/>
              </a:ext>
            </a:extLst>
          </p:cNvPr>
          <p:cNvSpPr/>
          <p:nvPr/>
        </p:nvSpPr>
        <p:spPr>
          <a:xfrm>
            <a:off x="395536" y="514388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범위 설계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0E6FA-9882-43A0-B081-4BCD50B3C7FF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B468CA-8C07-4DAC-8770-5BCA3F983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416" y="1784694"/>
            <a:ext cx="4443385" cy="248189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EDED58-B910-4434-AB05-761B2ED93207}"/>
              </a:ext>
            </a:extLst>
          </p:cNvPr>
          <p:cNvSpPr/>
          <p:nvPr/>
        </p:nvSpPr>
        <p:spPr>
          <a:xfrm>
            <a:off x="0" y="0"/>
            <a:ext cx="349188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Placeholder 13"/>
          <p:cNvSpPr txBox="1">
            <a:spLocks/>
          </p:cNvSpPr>
          <p:nvPr/>
        </p:nvSpPr>
        <p:spPr>
          <a:xfrm>
            <a:off x="395536" y="555526"/>
            <a:ext cx="3096344" cy="156928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600" b="1" dirty="0">
                <a:uFill>
                  <a:solidFill>
                    <a:srgbClr val="3284E2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Depth 2</a:t>
            </a:r>
            <a:endParaRPr lang="ko-KR" altLang="en-US" sz="2600" b="1" dirty="0">
              <a:uFill>
                <a:solidFill>
                  <a:srgbClr val="3284E2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768" y="2972147"/>
            <a:ext cx="3294112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포인트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Actor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종류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포인트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배정업무 현황 관리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포인트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매뉴얼 중심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D06ED9-5754-47FA-8EB9-21822F742750}"/>
              </a:ext>
            </a:extLst>
          </p:cNvPr>
          <p:cNvSpPr/>
          <p:nvPr/>
        </p:nvSpPr>
        <p:spPr>
          <a:xfrm>
            <a:off x="4671664" y="1679079"/>
            <a:ext cx="3092895" cy="26090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0E086-9C93-43CE-B810-9AE6E6093289}"/>
              </a:ext>
            </a:extLst>
          </p:cNvPr>
          <p:cNvSpPr txBox="1"/>
          <p:nvPr/>
        </p:nvSpPr>
        <p:spPr>
          <a:xfrm>
            <a:off x="4885963" y="54120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핵심 상세업무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C3630A-552B-4139-AB4A-EA072D97001A}"/>
              </a:ext>
            </a:extLst>
          </p:cNvPr>
          <p:cNvSpPr/>
          <p:nvPr/>
        </p:nvSpPr>
        <p:spPr>
          <a:xfrm>
            <a:off x="4499992" y="1419622"/>
            <a:ext cx="3384376" cy="1944216"/>
          </a:xfrm>
          <a:prstGeom prst="rect">
            <a:avLst/>
          </a:prstGeom>
          <a:noFill/>
          <a:ln w="38100">
            <a:solidFill>
              <a:srgbClr val="328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AD227-0ACB-400C-9768-6C7B06B16CE4}"/>
              </a:ext>
            </a:extLst>
          </p:cNvPr>
          <p:cNvSpPr txBox="1"/>
          <p:nvPr/>
        </p:nvSpPr>
        <p:spPr>
          <a:xfrm>
            <a:off x="4499992" y="906274"/>
            <a:ext cx="373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A7B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서비스 프로젝트 구현 범위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D48CD-58C3-4179-99A5-67D91F75347C}"/>
              </a:ext>
            </a:extLst>
          </p:cNvPr>
          <p:cNvSpPr txBox="1"/>
          <p:nvPr/>
        </p:nvSpPr>
        <p:spPr>
          <a:xfrm>
            <a:off x="7356360" y="546874"/>
            <a:ext cx="87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內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768E12-76F2-4AED-B247-7DAAEF4C796D}"/>
              </a:ext>
            </a:extLst>
          </p:cNvPr>
          <p:cNvSpPr/>
          <p:nvPr/>
        </p:nvSpPr>
        <p:spPr>
          <a:xfrm>
            <a:off x="395536" y="514388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범위 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A977D6-057B-47CD-A96F-ADDED8E5DC2A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C62925-1671-48A7-BC65-64AFBE9DFFC3}"/>
              </a:ext>
            </a:extLst>
          </p:cNvPr>
          <p:cNvSpPr/>
          <p:nvPr/>
        </p:nvSpPr>
        <p:spPr>
          <a:xfrm>
            <a:off x="6137129" y="2819180"/>
            <a:ext cx="45719" cy="103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59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4" grpId="0" animBg="1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EDED58-B910-4434-AB05-761B2ED93207}"/>
              </a:ext>
            </a:extLst>
          </p:cNvPr>
          <p:cNvSpPr/>
          <p:nvPr/>
        </p:nvSpPr>
        <p:spPr>
          <a:xfrm>
            <a:off x="0" y="0"/>
            <a:ext cx="3707904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Placeholder 13"/>
          <p:cNvSpPr txBox="1">
            <a:spLocks/>
          </p:cNvSpPr>
          <p:nvPr/>
        </p:nvSpPr>
        <p:spPr>
          <a:xfrm>
            <a:off x="395536" y="555526"/>
            <a:ext cx="3096344" cy="156928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600" b="1" dirty="0">
                <a:uFill>
                  <a:solidFill>
                    <a:srgbClr val="3284E2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통합 </a:t>
            </a:r>
            <a:r>
              <a:rPr lang="en-US" altLang="ko-KR" sz="2600" b="1" dirty="0">
                <a:uFill>
                  <a:solidFill>
                    <a:srgbClr val="3284E2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ver.</a:t>
            </a:r>
            <a:endParaRPr lang="ko-KR" altLang="en-US" sz="2600" b="1" dirty="0">
              <a:uFill>
                <a:solidFill>
                  <a:srgbClr val="3284E2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620FB-8D62-4E38-B02C-24C611861D89}"/>
              </a:ext>
            </a:extLst>
          </p:cNvPr>
          <p:cNvSpPr txBox="1"/>
          <p:nvPr/>
        </p:nvSpPr>
        <p:spPr>
          <a:xfrm>
            <a:off x="209025" y="2756990"/>
            <a:ext cx="387017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포인트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유저 타입에 따른 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접근 제한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포인트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관리자⊃직원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업무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포인트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같은 업무 다양한 버전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644BA4-882E-4731-A525-352DF5FCF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80279"/>
            <a:ext cx="3168352" cy="45829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43E299-1EEB-4E5D-A9D8-A6CD1AB4AA70}"/>
              </a:ext>
            </a:extLst>
          </p:cNvPr>
          <p:cNvSpPr/>
          <p:nvPr/>
        </p:nvSpPr>
        <p:spPr>
          <a:xfrm>
            <a:off x="4960986" y="2841967"/>
            <a:ext cx="907157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69B15F-1B66-4609-AE6D-58D0E044D9F3}"/>
              </a:ext>
            </a:extLst>
          </p:cNvPr>
          <p:cNvSpPr/>
          <p:nvPr/>
        </p:nvSpPr>
        <p:spPr>
          <a:xfrm>
            <a:off x="7020272" y="2699185"/>
            <a:ext cx="1296144" cy="5206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3D2513-C764-4269-9854-446FE8087272}"/>
              </a:ext>
            </a:extLst>
          </p:cNvPr>
          <p:cNvSpPr/>
          <p:nvPr/>
        </p:nvSpPr>
        <p:spPr>
          <a:xfrm>
            <a:off x="5315322" y="3579862"/>
            <a:ext cx="2520280" cy="6234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03E8F5-79C6-401D-9664-E2691A49F408}"/>
              </a:ext>
            </a:extLst>
          </p:cNvPr>
          <p:cNvSpPr/>
          <p:nvPr/>
        </p:nvSpPr>
        <p:spPr>
          <a:xfrm>
            <a:off x="395536" y="483518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상세 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830DC2-A18A-4770-83EE-77EA34FCAD84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5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7917691-7CE3-4378-8EA2-C78EA5E81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77" y="411511"/>
            <a:ext cx="2620830" cy="432047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93E2505-D016-472D-B342-28F302334F35}"/>
              </a:ext>
            </a:extLst>
          </p:cNvPr>
          <p:cNvSpPr txBox="1"/>
          <p:nvPr/>
        </p:nvSpPr>
        <p:spPr>
          <a:xfrm>
            <a:off x="3779912" y="380401"/>
            <a:ext cx="1728192" cy="28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3CD06-296E-44F8-B10C-A8EA36A451AA}"/>
              </a:ext>
            </a:extLst>
          </p:cNvPr>
          <p:cNvCxnSpPr>
            <a:cxnSpLocks/>
          </p:cNvCxnSpPr>
          <p:nvPr/>
        </p:nvCxnSpPr>
        <p:spPr>
          <a:xfrm>
            <a:off x="2929263" y="699542"/>
            <a:ext cx="1343697" cy="0"/>
          </a:xfrm>
          <a:prstGeom prst="line">
            <a:avLst/>
          </a:prstGeom>
          <a:ln w="38100">
            <a:solidFill>
              <a:srgbClr val="6FB7C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D27B8C4-C521-465F-A1BF-61210D438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76" y="493084"/>
            <a:ext cx="2828967" cy="4133404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8ED3DC-0B9C-4745-8521-BE990CAA9F0E}"/>
              </a:ext>
            </a:extLst>
          </p:cNvPr>
          <p:cNvCxnSpPr>
            <a:cxnSpLocks/>
          </p:cNvCxnSpPr>
          <p:nvPr/>
        </p:nvCxnSpPr>
        <p:spPr>
          <a:xfrm>
            <a:off x="6732240" y="627534"/>
            <a:ext cx="1343697" cy="0"/>
          </a:xfrm>
          <a:prstGeom prst="line">
            <a:avLst/>
          </a:prstGeom>
          <a:ln w="38100">
            <a:solidFill>
              <a:srgbClr val="48CDA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8830B0-4B1F-41A9-8235-F87B5DA18B65}"/>
              </a:ext>
            </a:extLst>
          </p:cNvPr>
          <p:cNvSpPr txBox="1"/>
          <p:nvPr/>
        </p:nvSpPr>
        <p:spPr>
          <a:xfrm>
            <a:off x="7499042" y="342874"/>
            <a:ext cx="1728192" cy="28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</a:t>
            </a: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15A08F5E-096A-4640-B013-A64F10C59C2B}"/>
              </a:ext>
            </a:extLst>
          </p:cNvPr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91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0447C11-92E2-490C-833D-B4667F1B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04" y="1137826"/>
            <a:ext cx="1935792" cy="3423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917691-7CE3-4378-8EA2-C78EA5E81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62" y="1140717"/>
            <a:ext cx="1941139" cy="34330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E6273-67E7-4AB9-A371-20DB6D22A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908" y="1131590"/>
            <a:ext cx="1938120" cy="3422411"/>
          </a:xfrm>
          <a:prstGeom prst="rect">
            <a:avLst/>
          </a:prstGeom>
        </p:spPr>
      </p:pic>
      <p:sp>
        <p:nvSpPr>
          <p:cNvPr id="22" name="사다리꼴 21">
            <a:extLst>
              <a:ext uri="{FF2B5EF4-FFF2-40B4-BE49-F238E27FC236}">
                <a16:creationId xmlns:a16="http://schemas.microsoft.com/office/drawing/2014/main" id="{F776FE5B-F95F-4D57-BB35-03707A2B07D7}"/>
              </a:ext>
            </a:extLst>
          </p:cNvPr>
          <p:cNvSpPr/>
          <p:nvPr/>
        </p:nvSpPr>
        <p:spPr>
          <a:xfrm rot="5400000">
            <a:off x="4544035" y="537670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62E7C-2696-4E9F-9323-BD05967E955D}"/>
              </a:ext>
            </a:extLst>
          </p:cNvPr>
          <p:cNvSpPr txBox="1"/>
          <p:nvPr/>
        </p:nvSpPr>
        <p:spPr>
          <a:xfrm>
            <a:off x="1739233" y="61710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오늘의 업무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EABDC91-F472-4545-B579-3D4D847EC210}"/>
              </a:ext>
            </a:extLst>
          </p:cNvPr>
          <p:cNvCxnSpPr>
            <a:cxnSpLocks/>
          </p:cNvCxnSpPr>
          <p:nvPr/>
        </p:nvCxnSpPr>
        <p:spPr>
          <a:xfrm>
            <a:off x="1259632" y="1013705"/>
            <a:ext cx="1343697" cy="0"/>
          </a:xfrm>
          <a:prstGeom prst="line">
            <a:avLst/>
          </a:prstGeom>
          <a:ln w="38100">
            <a:solidFill>
              <a:srgbClr val="30537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93E2505-D016-472D-B342-28F302334F35}"/>
              </a:ext>
            </a:extLst>
          </p:cNvPr>
          <p:cNvSpPr txBox="1"/>
          <p:nvPr/>
        </p:nvSpPr>
        <p:spPr>
          <a:xfrm>
            <a:off x="4032205" y="61710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배정할 업무 선택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3CD06-296E-44F8-B10C-A8EA36A451AA}"/>
              </a:ext>
            </a:extLst>
          </p:cNvPr>
          <p:cNvCxnSpPr>
            <a:cxnSpLocks/>
          </p:cNvCxnSpPr>
          <p:nvPr/>
        </p:nvCxnSpPr>
        <p:spPr>
          <a:xfrm>
            <a:off x="3552604" y="1013705"/>
            <a:ext cx="1343697" cy="0"/>
          </a:xfrm>
          <a:prstGeom prst="line">
            <a:avLst/>
          </a:prstGeom>
          <a:ln w="38100">
            <a:solidFill>
              <a:srgbClr val="6FB7C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F2D72B-359C-4B23-8CEF-017BEE7CD77C}"/>
              </a:ext>
            </a:extLst>
          </p:cNvPr>
          <p:cNvSpPr txBox="1"/>
          <p:nvPr/>
        </p:nvSpPr>
        <p:spPr>
          <a:xfrm>
            <a:off x="6372200" y="61710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배정할 대상 선택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8ED3DC-0B9C-4745-8521-BE990CAA9F0E}"/>
              </a:ext>
            </a:extLst>
          </p:cNvPr>
          <p:cNvCxnSpPr>
            <a:cxnSpLocks/>
          </p:cNvCxnSpPr>
          <p:nvPr/>
        </p:nvCxnSpPr>
        <p:spPr>
          <a:xfrm>
            <a:off x="5892599" y="1013705"/>
            <a:ext cx="1343697" cy="0"/>
          </a:xfrm>
          <a:prstGeom prst="line">
            <a:avLst/>
          </a:prstGeom>
          <a:ln w="38100">
            <a:solidFill>
              <a:srgbClr val="48CDA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D4D402-0996-4A6E-B098-059307569D4B}"/>
              </a:ext>
            </a:extLst>
          </p:cNvPr>
          <p:cNvSpPr/>
          <p:nvPr/>
        </p:nvSpPr>
        <p:spPr>
          <a:xfrm>
            <a:off x="395536" y="514388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0D9155-2D86-4DB5-ACE9-D3A147F7CAAD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19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0447C11-92E2-490C-833D-B4667F1B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04" y="1147264"/>
            <a:ext cx="1935792" cy="3433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917691-7CE3-4378-8EA2-C78EA5E81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54884"/>
            <a:ext cx="1948799" cy="34330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E6273-67E7-4AB9-A371-20DB6D22A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69" y="1145757"/>
            <a:ext cx="1948799" cy="3422411"/>
          </a:xfrm>
          <a:prstGeom prst="rect">
            <a:avLst/>
          </a:prstGeom>
        </p:spPr>
      </p:pic>
      <p:sp>
        <p:nvSpPr>
          <p:cNvPr id="22" name="사다리꼴 21">
            <a:extLst>
              <a:ext uri="{FF2B5EF4-FFF2-40B4-BE49-F238E27FC236}">
                <a16:creationId xmlns:a16="http://schemas.microsoft.com/office/drawing/2014/main" id="{F776FE5B-F95F-4D57-BB35-03707A2B07D7}"/>
              </a:ext>
            </a:extLst>
          </p:cNvPr>
          <p:cNvSpPr/>
          <p:nvPr/>
        </p:nvSpPr>
        <p:spPr>
          <a:xfrm rot="5400000">
            <a:off x="4544035" y="537670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62E7C-2696-4E9F-9323-BD05967E955D}"/>
              </a:ext>
            </a:extLst>
          </p:cNvPr>
          <p:cNvSpPr txBox="1"/>
          <p:nvPr/>
        </p:nvSpPr>
        <p:spPr>
          <a:xfrm>
            <a:off x="1739233" y="61710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EABDC91-F472-4545-B579-3D4D847EC210}"/>
              </a:ext>
            </a:extLst>
          </p:cNvPr>
          <p:cNvCxnSpPr>
            <a:cxnSpLocks/>
          </p:cNvCxnSpPr>
          <p:nvPr/>
        </p:nvCxnSpPr>
        <p:spPr>
          <a:xfrm>
            <a:off x="1259632" y="1013705"/>
            <a:ext cx="1343697" cy="0"/>
          </a:xfrm>
          <a:prstGeom prst="line">
            <a:avLst/>
          </a:prstGeom>
          <a:ln w="38100">
            <a:solidFill>
              <a:srgbClr val="30537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93E2505-D016-472D-B342-28F302334F35}"/>
              </a:ext>
            </a:extLst>
          </p:cNvPr>
          <p:cNvSpPr txBox="1"/>
          <p:nvPr/>
        </p:nvSpPr>
        <p:spPr>
          <a:xfrm>
            <a:off x="4032205" y="61710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화면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3CD06-296E-44F8-B10C-A8EA36A451AA}"/>
              </a:ext>
            </a:extLst>
          </p:cNvPr>
          <p:cNvCxnSpPr>
            <a:cxnSpLocks/>
          </p:cNvCxnSpPr>
          <p:nvPr/>
        </p:nvCxnSpPr>
        <p:spPr>
          <a:xfrm>
            <a:off x="3552604" y="1013705"/>
            <a:ext cx="1343697" cy="0"/>
          </a:xfrm>
          <a:prstGeom prst="line">
            <a:avLst/>
          </a:prstGeom>
          <a:ln w="38100">
            <a:solidFill>
              <a:srgbClr val="6FB7C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F2D72B-359C-4B23-8CEF-017BEE7CD77C}"/>
              </a:ext>
            </a:extLst>
          </p:cNvPr>
          <p:cNvSpPr txBox="1"/>
          <p:nvPr/>
        </p:nvSpPr>
        <p:spPr>
          <a:xfrm>
            <a:off x="6372200" y="61710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타입 선택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8ED3DC-0B9C-4745-8521-BE990CAA9F0E}"/>
              </a:ext>
            </a:extLst>
          </p:cNvPr>
          <p:cNvCxnSpPr>
            <a:cxnSpLocks/>
          </p:cNvCxnSpPr>
          <p:nvPr/>
        </p:nvCxnSpPr>
        <p:spPr>
          <a:xfrm>
            <a:off x="5892599" y="1013705"/>
            <a:ext cx="1343697" cy="0"/>
          </a:xfrm>
          <a:prstGeom prst="line">
            <a:avLst/>
          </a:prstGeom>
          <a:ln w="38100">
            <a:solidFill>
              <a:srgbClr val="48CDA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92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다리꼴 8"/>
          <p:cNvSpPr/>
          <p:nvPr/>
        </p:nvSpPr>
        <p:spPr>
          <a:xfrm rot="5400000">
            <a:off x="1685112" y="2511665"/>
            <a:ext cx="2077808" cy="833236"/>
          </a:xfrm>
          <a:prstGeom prst="trapezoid">
            <a:avLst>
              <a:gd name="adj" fmla="val 11733"/>
            </a:avLst>
          </a:prstGeom>
          <a:solidFill>
            <a:srgbClr val="3A89BC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다리꼴 9"/>
          <p:cNvSpPr/>
          <p:nvPr/>
        </p:nvSpPr>
        <p:spPr>
          <a:xfrm rot="5400000">
            <a:off x="697393" y="2413910"/>
            <a:ext cx="2302592" cy="1034098"/>
          </a:xfrm>
          <a:prstGeom prst="trapezoid">
            <a:avLst>
              <a:gd name="adj" fmla="val 9386"/>
            </a:avLst>
          </a:prstGeom>
          <a:solidFill>
            <a:srgbClr val="41AFB5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다리꼴 10"/>
          <p:cNvSpPr/>
          <p:nvPr/>
        </p:nvSpPr>
        <p:spPr>
          <a:xfrm rot="5400000">
            <a:off x="-499088" y="2276016"/>
            <a:ext cx="2565912" cy="1285174"/>
          </a:xfrm>
          <a:prstGeom prst="trapezoid">
            <a:avLst>
              <a:gd name="adj" fmla="val 9367"/>
            </a:avLst>
          </a:prstGeom>
          <a:solidFill>
            <a:schemeClr val="accent1">
              <a:lumMod val="75000"/>
            </a:schemeClr>
          </a:solidFill>
          <a:ln w="28575"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1" y="2705257"/>
            <a:ext cx="108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altLang="ko-KR" sz="20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  <a:endParaRPr lang="ko-KR" altLang="en-US" sz="2000" b="1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6456" y="2705258"/>
            <a:ext cx="87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5738" y="2705257"/>
            <a:ext cx="694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cxnSp>
        <p:nvCxnSpPr>
          <p:cNvPr id="40" name="꺾인 연결선 39"/>
          <p:cNvCxnSpPr>
            <a:cxnSpLocks/>
            <a:stCxn id="11" idx="1"/>
          </p:cNvCxnSpPr>
          <p:nvPr/>
        </p:nvCxnSpPr>
        <p:spPr>
          <a:xfrm rot="5400000" flipH="1" flipV="1">
            <a:off x="2644221" y="-591981"/>
            <a:ext cx="427466" cy="4148172"/>
          </a:xfrm>
          <a:prstGeom prst="bentConnector2">
            <a:avLst/>
          </a:prstGeom>
          <a:ln w="28575">
            <a:solidFill>
              <a:srgbClr val="3960A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다리꼴 57"/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사다리꼴 34">
            <a:extLst>
              <a:ext uri="{FF2B5EF4-FFF2-40B4-BE49-F238E27FC236}">
                <a16:creationId xmlns:a16="http://schemas.microsoft.com/office/drawing/2014/main" id="{F96B046E-8D4A-450E-8F78-5031D39ECD4E}"/>
              </a:ext>
            </a:extLst>
          </p:cNvPr>
          <p:cNvSpPr/>
          <p:nvPr/>
        </p:nvSpPr>
        <p:spPr>
          <a:xfrm rot="5400000">
            <a:off x="3338371" y="2584177"/>
            <a:ext cx="1673339" cy="682814"/>
          </a:xfrm>
          <a:prstGeom prst="trapezoid">
            <a:avLst>
              <a:gd name="adj" fmla="val 14682"/>
            </a:avLst>
          </a:prstGeom>
          <a:solidFill>
            <a:srgbClr val="305472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D9107BC4-77C1-4F34-AB74-A959972FA1DA}"/>
              </a:ext>
            </a:extLst>
          </p:cNvPr>
          <p:cNvSpPr/>
          <p:nvPr/>
        </p:nvSpPr>
        <p:spPr>
          <a:xfrm rot="5400000">
            <a:off x="2546380" y="2543216"/>
            <a:ext cx="1879442" cy="784389"/>
          </a:xfrm>
          <a:prstGeom prst="trapezoid">
            <a:avLst>
              <a:gd name="adj" fmla="val 11891"/>
            </a:avLst>
          </a:prstGeom>
          <a:solidFill>
            <a:srgbClr val="36739F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85FE0-9C6A-4CBB-BF3F-8B617385942A}"/>
              </a:ext>
            </a:extLst>
          </p:cNvPr>
          <p:cNvSpPr txBox="1"/>
          <p:nvPr/>
        </p:nvSpPr>
        <p:spPr>
          <a:xfrm>
            <a:off x="3128259" y="2720646"/>
            <a:ext cx="694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5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B32D42-E612-4DCF-BE2F-D3B17452E9CE}"/>
              </a:ext>
            </a:extLst>
          </p:cNvPr>
          <p:cNvSpPr txBox="1"/>
          <p:nvPr/>
        </p:nvSpPr>
        <p:spPr>
          <a:xfrm>
            <a:off x="3833634" y="2751423"/>
            <a:ext cx="6940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3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BC694B-2F65-4C9F-AF61-BE9777EB5541}"/>
              </a:ext>
            </a:extLst>
          </p:cNvPr>
          <p:cNvSpPr txBox="1"/>
          <p:nvPr/>
        </p:nvSpPr>
        <p:spPr>
          <a:xfrm>
            <a:off x="5357775" y="1049829"/>
            <a:ext cx="2795625" cy="1928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2100" b="1" spc="38" dirty="0">
                <a:uFill>
                  <a:solidFill>
                    <a:schemeClr val="accent1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en-US" altLang="ko-KR" sz="2100" b="1" spc="38" dirty="0">
              <a:uFill>
                <a:solidFill>
                  <a:schemeClr val="accent1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2100" b="1" spc="38" dirty="0">
                <a:uFill>
                  <a:solidFill>
                    <a:schemeClr val="accent1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일정</a:t>
            </a:r>
            <a:endParaRPr lang="en-US" altLang="ko-KR" sz="2100" b="1" spc="38" dirty="0">
              <a:uFill>
                <a:solidFill>
                  <a:schemeClr val="accent1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ko-KR" altLang="en-US" sz="2100" b="1" spc="38" dirty="0">
                <a:uFill>
                  <a:solidFill>
                    <a:schemeClr val="accent1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  <a:endParaRPr lang="en-US" altLang="ko-KR" sz="2100" b="1" spc="38" dirty="0">
              <a:uFill>
                <a:solidFill>
                  <a:schemeClr val="accent1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ED88C6-7BA0-407D-BD6B-E23E0C08CCE4}"/>
              </a:ext>
            </a:extLst>
          </p:cNvPr>
          <p:cNvSpPr/>
          <p:nvPr/>
        </p:nvSpPr>
        <p:spPr>
          <a:xfrm>
            <a:off x="374606" y="46226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1CD34A-0636-41CD-B74C-F5221401788B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b="1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408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0447C11-92E2-490C-833D-B4667F1BE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335" y="1138475"/>
            <a:ext cx="1935792" cy="3411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917691-7CE3-4378-8EA2-C78EA5E81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7" y="1153978"/>
            <a:ext cx="1941139" cy="3395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E6273-67E7-4AB9-A371-20DB6D22A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76" y="1131590"/>
            <a:ext cx="1938120" cy="341151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1FF1C1-73BB-41A4-A204-088754AB2E67}"/>
              </a:ext>
            </a:extLst>
          </p:cNvPr>
          <p:cNvSpPr/>
          <p:nvPr/>
        </p:nvSpPr>
        <p:spPr>
          <a:xfrm>
            <a:off x="0" y="0"/>
            <a:ext cx="9144000" cy="113159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다리꼴 21">
            <a:extLst>
              <a:ext uri="{FF2B5EF4-FFF2-40B4-BE49-F238E27FC236}">
                <a16:creationId xmlns:a16="http://schemas.microsoft.com/office/drawing/2014/main" id="{F776FE5B-F95F-4D57-BB35-03707A2B07D7}"/>
              </a:ext>
            </a:extLst>
          </p:cNvPr>
          <p:cNvSpPr/>
          <p:nvPr/>
        </p:nvSpPr>
        <p:spPr>
          <a:xfrm rot="5400000">
            <a:off x="4544035" y="537670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62E7C-2696-4E9F-9323-BD05967E955D}"/>
              </a:ext>
            </a:extLst>
          </p:cNvPr>
          <p:cNvSpPr txBox="1"/>
          <p:nvPr/>
        </p:nvSpPr>
        <p:spPr>
          <a:xfrm>
            <a:off x="573714" y="617105"/>
            <a:ext cx="1941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매뉴얼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공간별 조회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EABDC91-F472-4545-B579-3D4D847EC210}"/>
              </a:ext>
            </a:extLst>
          </p:cNvPr>
          <p:cNvCxnSpPr>
            <a:cxnSpLocks/>
          </p:cNvCxnSpPr>
          <p:nvPr/>
        </p:nvCxnSpPr>
        <p:spPr>
          <a:xfrm>
            <a:off x="467544" y="1013705"/>
            <a:ext cx="1343697" cy="0"/>
          </a:xfrm>
          <a:prstGeom prst="line">
            <a:avLst/>
          </a:prstGeom>
          <a:ln w="38100">
            <a:solidFill>
              <a:srgbClr val="30537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93E2505-D016-472D-B342-28F302334F35}"/>
              </a:ext>
            </a:extLst>
          </p:cNvPr>
          <p:cNvSpPr txBox="1"/>
          <p:nvPr/>
        </p:nvSpPr>
        <p:spPr>
          <a:xfrm>
            <a:off x="2771800" y="617105"/>
            <a:ext cx="205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매뉴얼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업무별 조회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3CD06-296E-44F8-B10C-A8EA36A451AA}"/>
              </a:ext>
            </a:extLst>
          </p:cNvPr>
          <p:cNvCxnSpPr>
            <a:cxnSpLocks/>
          </p:cNvCxnSpPr>
          <p:nvPr/>
        </p:nvCxnSpPr>
        <p:spPr>
          <a:xfrm>
            <a:off x="2616500" y="1013705"/>
            <a:ext cx="1343697" cy="0"/>
          </a:xfrm>
          <a:prstGeom prst="line">
            <a:avLst/>
          </a:prstGeom>
          <a:ln w="38100">
            <a:solidFill>
              <a:srgbClr val="3676A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F2D72B-359C-4B23-8CEF-017BEE7CD77C}"/>
              </a:ext>
            </a:extLst>
          </p:cNvPr>
          <p:cNvSpPr txBox="1"/>
          <p:nvPr/>
        </p:nvSpPr>
        <p:spPr>
          <a:xfrm>
            <a:off x="5195617" y="61710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직원 목록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8ED3DC-0B9C-4745-8521-BE990CAA9F0E}"/>
              </a:ext>
            </a:extLst>
          </p:cNvPr>
          <p:cNvCxnSpPr>
            <a:cxnSpLocks/>
          </p:cNvCxnSpPr>
          <p:nvPr/>
        </p:nvCxnSpPr>
        <p:spPr>
          <a:xfrm>
            <a:off x="4716016" y="1013705"/>
            <a:ext cx="1343697" cy="0"/>
          </a:xfrm>
          <a:prstGeom prst="line">
            <a:avLst/>
          </a:prstGeom>
          <a:ln w="38100">
            <a:solidFill>
              <a:srgbClr val="42B3B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2EE10B6-012F-49C2-A863-B09D0A263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4" y="1132863"/>
            <a:ext cx="1938120" cy="34089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22CB09-DDFB-492F-A18D-64431F4EB362}"/>
              </a:ext>
            </a:extLst>
          </p:cNvPr>
          <p:cNvSpPr txBox="1"/>
          <p:nvPr/>
        </p:nvSpPr>
        <p:spPr>
          <a:xfrm>
            <a:off x="7283849" y="61989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 상세 정보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33900C-56B2-4715-8C13-87022DACD130}"/>
              </a:ext>
            </a:extLst>
          </p:cNvPr>
          <p:cNvCxnSpPr>
            <a:cxnSpLocks/>
          </p:cNvCxnSpPr>
          <p:nvPr/>
        </p:nvCxnSpPr>
        <p:spPr>
          <a:xfrm>
            <a:off x="6804248" y="1016497"/>
            <a:ext cx="1343697" cy="0"/>
          </a:xfrm>
          <a:prstGeom prst="line">
            <a:avLst/>
          </a:prstGeom>
          <a:ln w="38100">
            <a:solidFill>
              <a:srgbClr val="49D4A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04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2A2898C-30CF-4FBE-AEF9-FDF5FF6C1946}"/>
              </a:ext>
            </a:extLst>
          </p:cNvPr>
          <p:cNvSpPr/>
          <p:nvPr/>
        </p:nvSpPr>
        <p:spPr>
          <a:xfrm>
            <a:off x="358466" y="1505809"/>
            <a:ext cx="897297" cy="3302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3AC85A0-B6D4-4717-AB1F-1DAF4C5A574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181102" y="2678398"/>
            <a:ext cx="933411" cy="746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각형 11">
            <a:extLst>
              <a:ext uri="{FF2B5EF4-FFF2-40B4-BE49-F238E27FC236}">
                <a16:creationId xmlns:a16="http://schemas.microsoft.com/office/drawing/2014/main" id="{C493CCDC-5531-455B-8427-36D4A142AE20}"/>
              </a:ext>
            </a:extLst>
          </p:cNvPr>
          <p:cNvSpPr/>
          <p:nvPr/>
        </p:nvSpPr>
        <p:spPr>
          <a:xfrm>
            <a:off x="2114512" y="2298929"/>
            <a:ext cx="1478569" cy="1013007"/>
          </a:xfrm>
          <a:prstGeom prst="pentagon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&lt;&lt;servlet&gt;&gt;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</a:t>
            </a:r>
            <a:b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F7F8E1-EE11-4704-AD92-3CB718F159E3}"/>
              </a:ext>
            </a:extLst>
          </p:cNvPr>
          <p:cNvCxnSpPr>
            <a:cxnSpLocks/>
          </p:cNvCxnSpPr>
          <p:nvPr/>
        </p:nvCxnSpPr>
        <p:spPr>
          <a:xfrm flipV="1">
            <a:off x="3099783" y="1993341"/>
            <a:ext cx="324559" cy="40043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4EB35CC-6303-4B88-8548-C5BE88072B03}"/>
              </a:ext>
            </a:extLst>
          </p:cNvPr>
          <p:cNvGrpSpPr/>
          <p:nvPr/>
        </p:nvGrpSpPr>
        <p:grpSpPr>
          <a:xfrm>
            <a:off x="4007001" y="3664085"/>
            <a:ext cx="1054762" cy="625979"/>
            <a:chOff x="5396459" y="4655969"/>
            <a:chExt cx="1406349" cy="834638"/>
          </a:xfrm>
        </p:grpSpPr>
        <p:sp>
          <p:nvSpPr>
            <p:cNvPr id="35" name="순서도: 문서 34">
              <a:extLst>
                <a:ext uri="{FF2B5EF4-FFF2-40B4-BE49-F238E27FC236}">
                  <a16:creationId xmlns:a16="http://schemas.microsoft.com/office/drawing/2014/main" id="{EFB04934-6EFF-40B2-937E-120CA86860F5}"/>
                </a:ext>
              </a:extLst>
            </p:cNvPr>
            <p:cNvSpPr/>
            <p:nvPr/>
          </p:nvSpPr>
          <p:spPr>
            <a:xfrm>
              <a:off x="5801185" y="4655969"/>
              <a:ext cx="1001623" cy="528507"/>
            </a:xfrm>
            <a:prstGeom prst="flowChartDocumen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순서도: 문서 35">
              <a:extLst>
                <a:ext uri="{FF2B5EF4-FFF2-40B4-BE49-F238E27FC236}">
                  <a16:creationId xmlns:a16="http://schemas.microsoft.com/office/drawing/2014/main" id="{D9CB83A4-3EAE-4F46-97B5-AAA694960AE7}"/>
                </a:ext>
              </a:extLst>
            </p:cNvPr>
            <p:cNvSpPr/>
            <p:nvPr/>
          </p:nvSpPr>
          <p:spPr>
            <a:xfrm>
              <a:off x="5651133" y="4768584"/>
              <a:ext cx="1001623" cy="528507"/>
            </a:xfrm>
            <a:prstGeom prst="flowChartDocumen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순서도: 문서 36">
              <a:extLst>
                <a:ext uri="{FF2B5EF4-FFF2-40B4-BE49-F238E27FC236}">
                  <a16:creationId xmlns:a16="http://schemas.microsoft.com/office/drawing/2014/main" id="{DBAD7A6F-5F08-4AC6-ABC7-4DC869C19A8E}"/>
                </a:ext>
              </a:extLst>
            </p:cNvPr>
            <p:cNvSpPr/>
            <p:nvPr/>
          </p:nvSpPr>
          <p:spPr>
            <a:xfrm>
              <a:off x="5523796" y="4878344"/>
              <a:ext cx="1001623" cy="528507"/>
            </a:xfrm>
            <a:prstGeom prst="flowChartDocumen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순서도: 문서 37">
              <a:extLst>
                <a:ext uri="{FF2B5EF4-FFF2-40B4-BE49-F238E27FC236}">
                  <a16:creationId xmlns:a16="http://schemas.microsoft.com/office/drawing/2014/main" id="{0A81BE17-E713-4EE7-840E-5C860DEC7CD3}"/>
                </a:ext>
              </a:extLst>
            </p:cNvPr>
            <p:cNvSpPr/>
            <p:nvPr/>
          </p:nvSpPr>
          <p:spPr>
            <a:xfrm>
              <a:off x="5396459" y="4962100"/>
              <a:ext cx="1001623" cy="528507"/>
            </a:xfrm>
            <a:prstGeom prst="flowChartDocumen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Action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4B783F-B221-49FC-82CE-FF960474094D}"/>
              </a:ext>
            </a:extLst>
          </p:cNvPr>
          <p:cNvCxnSpPr>
            <a:cxnSpLocks/>
          </p:cNvCxnSpPr>
          <p:nvPr/>
        </p:nvCxnSpPr>
        <p:spPr>
          <a:xfrm>
            <a:off x="5071992" y="3898108"/>
            <a:ext cx="4361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E340AF-4338-4CDF-A243-3C53BA063062}"/>
              </a:ext>
            </a:extLst>
          </p:cNvPr>
          <p:cNvSpPr/>
          <p:nvPr/>
        </p:nvSpPr>
        <p:spPr>
          <a:xfrm>
            <a:off x="3434924" y="1505810"/>
            <a:ext cx="751217" cy="856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</a:t>
            </a:r>
            <a:b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Factory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6CD9A0-19AC-459D-8987-E408CEB7EF93}"/>
              </a:ext>
            </a:extLst>
          </p:cNvPr>
          <p:cNvCxnSpPr>
            <a:cxnSpLocks/>
          </p:cNvCxnSpPr>
          <p:nvPr/>
        </p:nvCxnSpPr>
        <p:spPr>
          <a:xfrm>
            <a:off x="4093491" y="2393780"/>
            <a:ext cx="379165" cy="115874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F6FD1D3-FEE3-4A61-B022-658BD9EE8DF7}"/>
              </a:ext>
            </a:extLst>
          </p:cNvPr>
          <p:cNvGrpSpPr/>
          <p:nvPr/>
        </p:nvGrpSpPr>
        <p:grpSpPr>
          <a:xfrm>
            <a:off x="2326230" y="3768398"/>
            <a:ext cx="1054762" cy="625979"/>
            <a:chOff x="6890586" y="1430389"/>
            <a:chExt cx="1406349" cy="834638"/>
          </a:xfrm>
          <a:solidFill>
            <a:schemeClr val="accent1">
              <a:lumMod val="75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BDC07C3-198C-4387-AEEC-2DD7982582FF}"/>
                </a:ext>
              </a:extLst>
            </p:cNvPr>
            <p:cNvSpPr/>
            <p:nvPr/>
          </p:nvSpPr>
          <p:spPr>
            <a:xfrm>
              <a:off x="7295312" y="1430389"/>
              <a:ext cx="1001623" cy="528507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B746CF6-0558-4AAE-A6C4-926A560D8AED}"/>
                </a:ext>
              </a:extLst>
            </p:cNvPr>
            <p:cNvSpPr/>
            <p:nvPr/>
          </p:nvSpPr>
          <p:spPr>
            <a:xfrm>
              <a:off x="7145260" y="1543004"/>
              <a:ext cx="1001623" cy="528507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752DD85-2F1F-4C55-92E8-AE8692DE4C6C}"/>
                </a:ext>
              </a:extLst>
            </p:cNvPr>
            <p:cNvSpPr/>
            <p:nvPr/>
          </p:nvSpPr>
          <p:spPr>
            <a:xfrm>
              <a:off x="7017923" y="1652764"/>
              <a:ext cx="1001623" cy="528507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5037CE6-BAA9-4438-A733-FBA7C1949180}"/>
                </a:ext>
              </a:extLst>
            </p:cNvPr>
            <p:cNvSpPr/>
            <p:nvPr/>
          </p:nvSpPr>
          <p:spPr>
            <a:xfrm>
              <a:off x="6890586" y="1736520"/>
              <a:ext cx="1001623" cy="528507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view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306496-751A-4703-A895-F57998CA0BBA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2850484" y="3311937"/>
            <a:ext cx="3312" cy="44317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C672C6-9491-4216-B2B3-9E89AEF21C79}"/>
              </a:ext>
            </a:extLst>
          </p:cNvPr>
          <p:cNvGrpSpPr/>
          <p:nvPr/>
        </p:nvGrpSpPr>
        <p:grpSpPr>
          <a:xfrm>
            <a:off x="1117480" y="3977075"/>
            <a:ext cx="1198910" cy="379373"/>
            <a:chOff x="1489972" y="5471203"/>
            <a:chExt cx="1930976" cy="337392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BBDB906-354F-47A9-860F-7A255CA8E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9972" y="5808595"/>
              <a:ext cx="1930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AFF0AB1-A459-432C-9391-2BB2C75385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9972" y="5650301"/>
              <a:ext cx="1930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77BF3F2-ABDB-42E9-9BFF-6FE5D4D39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9972" y="5471203"/>
              <a:ext cx="1930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738507-FAE5-42EE-95D3-2995F8C89009}"/>
              </a:ext>
            </a:extLst>
          </p:cNvPr>
          <p:cNvGrpSpPr/>
          <p:nvPr/>
        </p:nvGrpSpPr>
        <p:grpSpPr>
          <a:xfrm>
            <a:off x="2070779" y="978725"/>
            <a:ext cx="5396988" cy="3829145"/>
            <a:chOff x="3816990" y="1361457"/>
            <a:chExt cx="7323589" cy="405783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E3D0270-0AE5-465D-A328-2F6F8EEF71C8}"/>
                </a:ext>
              </a:extLst>
            </p:cNvPr>
            <p:cNvSpPr/>
            <p:nvPr/>
          </p:nvSpPr>
          <p:spPr>
            <a:xfrm>
              <a:off x="3816990" y="1560370"/>
              <a:ext cx="7323589" cy="38589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46FDD61-DCA9-44F9-BD71-C08DC51925C2}"/>
                </a:ext>
              </a:extLst>
            </p:cNvPr>
            <p:cNvSpPr/>
            <p:nvPr/>
          </p:nvSpPr>
          <p:spPr>
            <a:xfrm>
              <a:off x="5909202" y="1361457"/>
              <a:ext cx="3330430" cy="31073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servlet container</a:t>
              </a:r>
              <a:endParaRPr lang="ko-KR" altLang="en-US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원통형 42">
            <a:extLst>
              <a:ext uri="{FF2B5EF4-FFF2-40B4-BE49-F238E27FC236}">
                <a16:creationId xmlns:a16="http://schemas.microsoft.com/office/drawing/2014/main" id="{37CD46E6-F597-4B0E-9B3A-F324E8019AE0}"/>
              </a:ext>
            </a:extLst>
          </p:cNvPr>
          <p:cNvSpPr/>
          <p:nvPr/>
        </p:nvSpPr>
        <p:spPr>
          <a:xfrm>
            <a:off x="8115368" y="2125090"/>
            <a:ext cx="900576" cy="1126769"/>
          </a:xfrm>
          <a:prstGeom prst="can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Oracle</a:t>
            </a:r>
            <a:b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10g</a:t>
            </a:r>
            <a:endParaRPr lang="ko-KR" altLang="en-US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화살표: 왼쪽/오른쪽 43">
            <a:extLst>
              <a:ext uri="{FF2B5EF4-FFF2-40B4-BE49-F238E27FC236}">
                <a16:creationId xmlns:a16="http://schemas.microsoft.com/office/drawing/2014/main" id="{418C7012-B264-420B-B401-DFD5051795D2}"/>
              </a:ext>
            </a:extLst>
          </p:cNvPr>
          <p:cNvSpPr/>
          <p:nvPr/>
        </p:nvSpPr>
        <p:spPr>
          <a:xfrm>
            <a:off x="7164290" y="2405652"/>
            <a:ext cx="1058248" cy="550853"/>
          </a:xfrm>
          <a:prstGeom prst="left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JDBC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F4E2C9-55F2-42DF-BB6C-A67BE8204CAC}"/>
              </a:ext>
            </a:extLst>
          </p:cNvPr>
          <p:cNvSpPr txBox="1"/>
          <p:nvPr/>
        </p:nvSpPr>
        <p:spPr>
          <a:xfrm>
            <a:off x="1269937" y="3755113"/>
            <a:ext cx="76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respond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989667-2F94-453B-97A1-F41AB77695BE}"/>
              </a:ext>
            </a:extLst>
          </p:cNvPr>
          <p:cNvSpPr txBox="1"/>
          <p:nvPr/>
        </p:nvSpPr>
        <p:spPr>
          <a:xfrm>
            <a:off x="1267366" y="2399645"/>
            <a:ext cx="76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request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71002DB-CE07-4092-99CB-AD0DF2564EB6}"/>
              </a:ext>
            </a:extLst>
          </p:cNvPr>
          <p:cNvCxnSpPr>
            <a:cxnSpLocks/>
          </p:cNvCxnSpPr>
          <p:nvPr/>
        </p:nvCxnSpPr>
        <p:spPr>
          <a:xfrm flipV="1">
            <a:off x="4939005" y="2191971"/>
            <a:ext cx="0" cy="1394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8F83965-E6EE-45ED-B2FB-10538A75D37D}"/>
              </a:ext>
            </a:extLst>
          </p:cNvPr>
          <p:cNvSpPr/>
          <p:nvPr/>
        </p:nvSpPr>
        <p:spPr>
          <a:xfrm>
            <a:off x="4360948" y="1649026"/>
            <a:ext cx="1301390" cy="529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&lt;&lt;interface&gt;&gt;</a:t>
            </a:r>
            <a:b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2C52C3BC-71E7-4145-84B1-15B5416B8E83}"/>
              </a:ext>
            </a:extLst>
          </p:cNvPr>
          <p:cNvCxnSpPr>
            <a:cxnSpLocks/>
          </p:cNvCxnSpPr>
          <p:nvPr/>
        </p:nvCxnSpPr>
        <p:spPr>
          <a:xfrm flipH="1">
            <a:off x="5071992" y="4048731"/>
            <a:ext cx="43617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75A88673-B6EA-41C0-AC1E-1984AD013A20}"/>
              </a:ext>
            </a:extLst>
          </p:cNvPr>
          <p:cNvCxnSpPr>
            <a:cxnSpLocks/>
          </p:cNvCxnSpPr>
          <p:nvPr/>
        </p:nvCxnSpPr>
        <p:spPr>
          <a:xfrm flipH="1" flipV="1">
            <a:off x="4007002" y="2418811"/>
            <a:ext cx="359427" cy="108833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3B26968-ACAE-4C4F-BD3C-695932968916}"/>
              </a:ext>
            </a:extLst>
          </p:cNvPr>
          <p:cNvCxnSpPr>
            <a:cxnSpLocks/>
          </p:cNvCxnSpPr>
          <p:nvPr/>
        </p:nvCxnSpPr>
        <p:spPr>
          <a:xfrm flipH="1">
            <a:off x="3033004" y="1921592"/>
            <a:ext cx="357475" cy="43700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315196C-0E95-4ACD-9E00-011AD32594CC}"/>
              </a:ext>
            </a:extLst>
          </p:cNvPr>
          <p:cNvCxnSpPr>
            <a:cxnSpLocks/>
          </p:cNvCxnSpPr>
          <p:nvPr/>
        </p:nvCxnSpPr>
        <p:spPr>
          <a:xfrm>
            <a:off x="3499417" y="3009095"/>
            <a:ext cx="714959" cy="62789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2530D94-A0A1-4259-B021-DCCC599777EC}"/>
              </a:ext>
            </a:extLst>
          </p:cNvPr>
          <p:cNvCxnSpPr>
            <a:cxnSpLocks/>
          </p:cNvCxnSpPr>
          <p:nvPr/>
        </p:nvCxnSpPr>
        <p:spPr>
          <a:xfrm flipH="1" flipV="1">
            <a:off x="3398380" y="3083024"/>
            <a:ext cx="705926" cy="63682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FAAB66B-65B4-4A77-B93B-6CAE6C1772F2}"/>
              </a:ext>
            </a:extLst>
          </p:cNvPr>
          <p:cNvSpPr/>
          <p:nvPr/>
        </p:nvSpPr>
        <p:spPr>
          <a:xfrm>
            <a:off x="5534786" y="2399646"/>
            <a:ext cx="1732137" cy="2215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DC90AC-F551-4698-8EA9-7851CB3FAC63}"/>
              </a:ext>
            </a:extLst>
          </p:cNvPr>
          <p:cNvSpPr/>
          <p:nvPr/>
        </p:nvSpPr>
        <p:spPr>
          <a:xfrm>
            <a:off x="6112422" y="2478442"/>
            <a:ext cx="751217" cy="39638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Config</a:t>
            </a:r>
            <a:endParaRPr lang="ko-KR" altLang="en-US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BEF145-3F43-4DFD-976A-507A28680D9A}"/>
              </a:ext>
            </a:extLst>
          </p:cNvPr>
          <p:cNvGrpSpPr/>
          <p:nvPr/>
        </p:nvGrpSpPr>
        <p:grpSpPr>
          <a:xfrm>
            <a:off x="5919795" y="3111368"/>
            <a:ext cx="1092271" cy="541517"/>
            <a:chOff x="7855702" y="4336253"/>
            <a:chExt cx="1256297" cy="722023"/>
          </a:xfrm>
          <a:solidFill>
            <a:srgbClr val="FFC000"/>
          </a:solidFill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440BF9B-661D-42CD-BA30-039ECB180BAE}"/>
                </a:ext>
              </a:extLst>
            </p:cNvPr>
            <p:cNvSpPr/>
            <p:nvPr/>
          </p:nvSpPr>
          <p:spPr>
            <a:xfrm>
              <a:off x="8110376" y="4336253"/>
              <a:ext cx="1001623" cy="528507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B34B4F-40C5-4A17-B436-E5D1985D6729}"/>
                </a:ext>
              </a:extLst>
            </p:cNvPr>
            <p:cNvSpPr/>
            <p:nvPr/>
          </p:nvSpPr>
          <p:spPr>
            <a:xfrm>
              <a:off x="7983039" y="4446013"/>
              <a:ext cx="1001623" cy="528507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E816D0B-0256-4D8E-928C-FAC19B2A0730}"/>
                </a:ext>
              </a:extLst>
            </p:cNvPr>
            <p:cNvSpPr/>
            <p:nvPr/>
          </p:nvSpPr>
          <p:spPr>
            <a:xfrm>
              <a:off x="7855702" y="4529769"/>
              <a:ext cx="1001623" cy="528507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mapper</a:t>
              </a:r>
              <a:endPara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43CFF11-AAE1-4998-BCF3-A935EB032600}"/>
              </a:ext>
            </a:extLst>
          </p:cNvPr>
          <p:cNvGrpSpPr/>
          <p:nvPr/>
        </p:nvGrpSpPr>
        <p:grpSpPr>
          <a:xfrm>
            <a:off x="5834686" y="3869574"/>
            <a:ext cx="1177382" cy="637048"/>
            <a:chOff x="7779198" y="5160509"/>
            <a:chExt cx="1569843" cy="849397"/>
          </a:xfrm>
          <a:solidFill>
            <a:srgbClr val="FFC000"/>
          </a:solidFill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B36A612-F9F2-42BE-92BB-B227A814685B}"/>
                </a:ext>
              </a:extLst>
            </p:cNvPr>
            <p:cNvSpPr/>
            <p:nvPr/>
          </p:nvSpPr>
          <p:spPr>
            <a:xfrm>
              <a:off x="7952372" y="5160509"/>
              <a:ext cx="1396669" cy="734471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3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DAO</a:t>
              </a:r>
              <a:endParaRPr lang="ko-KR" altLang="en-US" sz="13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E2B08A9-293C-4248-BAC0-ACCE51CC30D8}"/>
                </a:ext>
              </a:extLst>
            </p:cNvPr>
            <p:cNvSpPr/>
            <p:nvPr/>
          </p:nvSpPr>
          <p:spPr>
            <a:xfrm>
              <a:off x="7857423" y="5226505"/>
              <a:ext cx="1396669" cy="734471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3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DAO</a:t>
              </a:r>
              <a:endParaRPr lang="ko-KR" altLang="en-US" sz="13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E00EF4A-B80F-4B59-A155-DEDEB186DE88}"/>
                </a:ext>
              </a:extLst>
            </p:cNvPr>
            <p:cNvSpPr/>
            <p:nvPr/>
          </p:nvSpPr>
          <p:spPr>
            <a:xfrm>
              <a:off x="7779198" y="5275435"/>
              <a:ext cx="1396669" cy="734471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DAO</a:t>
              </a:r>
              <a:endPara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657B3E-8076-433D-8E11-747D9D4020AF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488030" y="2874823"/>
            <a:ext cx="0" cy="2365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9D09E2-09A4-48AF-8F04-F0DEFB009B7C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488316" y="3694023"/>
            <a:ext cx="0" cy="18391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EDAE596-6978-48CC-BC4B-C17789ABB8E9}"/>
              </a:ext>
            </a:extLst>
          </p:cNvPr>
          <p:cNvSpPr txBox="1"/>
          <p:nvPr/>
        </p:nvSpPr>
        <p:spPr>
          <a:xfrm>
            <a:off x="358468" y="1166427"/>
            <a:ext cx="9334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Browser</a:t>
            </a:r>
            <a:endParaRPr lang="ko-KR" altLang="en-US" sz="13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Rounded Rectangle 7">
            <a:extLst>
              <a:ext uri="{FF2B5EF4-FFF2-40B4-BE49-F238E27FC236}">
                <a16:creationId xmlns:a16="http://schemas.microsoft.com/office/drawing/2014/main" id="{6E1A51E8-C543-45D1-8DFD-883791DE0D55}"/>
              </a:ext>
            </a:extLst>
          </p:cNvPr>
          <p:cNvSpPr/>
          <p:nvPr/>
        </p:nvSpPr>
        <p:spPr>
          <a:xfrm>
            <a:off x="574984" y="3212433"/>
            <a:ext cx="453392" cy="665501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Trapezoid 13">
            <a:extLst>
              <a:ext uri="{FF2B5EF4-FFF2-40B4-BE49-F238E27FC236}">
                <a16:creationId xmlns:a16="http://schemas.microsoft.com/office/drawing/2014/main" id="{96443847-0B15-4941-820B-2DAABB61D7F3}"/>
              </a:ext>
            </a:extLst>
          </p:cNvPr>
          <p:cNvSpPr/>
          <p:nvPr/>
        </p:nvSpPr>
        <p:spPr>
          <a:xfrm>
            <a:off x="431791" y="2366618"/>
            <a:ext cx="715922" cy="508692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C79D96-F968-48D6-BDC8-D079AE3765EF}"/>
              </a:ext>
            </a:extLst>
          </p:cNvPr>
          <p:cNvSpPr txBox="1"/>
          <p:nvPr/>
        </p:nvSpPr>
        <p:spPr>
          <a:xfrm>
            <a:off x="8048646" y="1763725"/>
            <a:ext cx="9334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DBMS</a:t>
            </a:r>
            <a:endParaRPr lang="ko-KR" altLang="en-US" sz="13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86BA12E1-2BDF-4ADE-A30B-1EC55572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02F7D96-D671-456F-B0A4-22D1B58635A1}"/>
              </a:ext>
            </a:extLst>
          </p:cNvPr>
          <p:cNvSpPr/>
          <p:nvPr/>
        </p:nvSpPr>
        <p:spPr>
          <a:xfrm>
            <a:off x="342587" y="53971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MVC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Model2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Architecture</a:t>
            </a:r>
            <a:endParaRPr lang="ko-KR" altLang="en-US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1F63D45-6042-4F2C-921A-A15C3A0951F6}"/>
              </a:ext>
            </a:extLst>
          </p:cNvPr>
          <p:cNvSpPr/>
          <p:nvPr/>
        </p:nvSpPr>
        <p:spPr>
          <a:xfrm>
            <a:off x="349818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5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834D7E-C8D6-48E9-8529-DCDBC6C0DBB5}"/>
              </a:ext>
            </a:extLst>
          </p:cNvPr>
          <p:cNvSpPr txBox="1"/>
          <p:nvPr/>
        </p:nvSpPr>
        <p:spPr>
          <a:xfrm>
            <a:off x="5948499" y="2086598"/>
            <a:ext cx="9334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MyBatis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사다리꼴 63">
            <a:extLst>
              <a:ext uri="{FF2B5EF4-FFF2-40B4-BE49-F238E27FC236}">
                <a16:creationId xmlns:a16="http://schemas.microsoft.com/office/drawing/2014/main" id="{F5741774-00DB-49D5-9487-0C6A802D17FB}"/>
              </a:ext>
            </a:extLst>
          </p:cNvPr>
          <p:cNvSpPr/>
          <p:nvPr/>
        </p:nvSpPr>
        <p:spPr>
          <a:xfrm rot="5400000">
            <a:off x="4544035" y="537670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94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7BC0018B-95E1-4876-B5D1-797C82FB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0"/>
            <a:ext cx="5777630" cy="5143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F09C242-23A0-4332-B16C-A04C1C20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954" y="0"/>
            <a:ext cx="5777630" cy="5143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B140477-D889-41DC-BC93-71FAB4913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874" y="1196542"/>
            <a:ext cx="6257922" cy="34400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FD63A3-0EAC-4FC2-BDD7-CC6C85459A90}"/>
              </a:ext>
            </a:extLst>
          </p:cNvPr>
          <p:cNvSpPr/>
          <p:nvPr/>
        </p:nvSpPr>
        <p:spPr>
          <a:xfrm>
            <a:off x="3329340" y="598487"/>
            <a:ext cx="2299001" cy="364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68F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매뉴얼 데이터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E73AE5-B308-4589-B0BB-1417A7FECC1E}"/>
              </a:ext>
            </a:extLst>
          </p:cNvPr>
          <p:cNvGrpSpPr/>
          <p:nvPr/>
        </p:nvGrpSpPr>
        <p:grpSpPr>
          <a:xfrm>
            <a:off x="424063" y="2393835"/>
            <a:ext cx="4971511" cy="2410163"/>
            <a:chOff x="319919" y="2211710"/>
            <a:chExt cx="5332201" cy="232613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510A7BF-D2FD-4C11-8CA8-70C37E21E79E}"/>
                </a:ext>
              </a:extLst>
            </p:cNvPr>
            <p:cNvSpPr/>
            <p:nvPr/>
          </p:nvSpPr>
          <p:spPr>
            <a:xfrm>
              <a:off x="1340067" y="2211710"/>
              <a:ext cx="4312053" cy="2326137"/>
            </a:xfrm>
            <a:prstGeom prst="rect">
              <a:avLst/>
            </a:prstGeom>
            <a:noFill/>
            <a:ln w="28575">
              <a:solidFill>
                <a:srgbClr val="4471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A7C32D-CF08-4252-9F31-952F9727AB23}"/>
                </a:ext>
              </a:extLst>
            </p:cNvPr>
            <p:cNvSpPr/>
            <p:nvPr/>
          </p:nvSpPr>
          <p:spPr>
            <a:xfrm>
              <a:off x="319919" y="2798310"/>
              <a:ext cx="1043972" cy="9361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b="1" dirty="0">
                  <a:solidFill>
                    <a:srgbClr val="4471A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</a:t>
              </a:r>
              <a:br>
                <a:rPr lang="en-US" altLang="ko-KR" b="1" dirty="0">
                  <a:solidFill>
                    <a:srgbClr val="4471A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solidFill>
                    <a:srgbClr val="4471A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D37449-49BD-4523-84A8-379714AA1497}"/>
              </a:ext>
            </a:extLst>
          </p:cNvPr>
          <p:cNvGrpSpPr/>
          <p:nvPr/>
        </p:nvGrpSpPr>
        <p:grpSpPr>
          <a:xfrm>
            <a:off x="5492196" y="2384876"/>
            <a:ext cx="3592615" cy="2419122"/>
            <a:chOff x="5834572" y="2136496"/>
            <a:chExt cx="3660889" cy="23402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5842C1-4FFB-495F-BD81-AC52A5C464AE}"/>
                </a:ext>
              </a:extLst>
            </p:cNvPr>
            <p:cNvSpPr/>
            <p:nvPr/>
          </p:nvSpPr>
          <p:spPr>
            <a:xfrm>
              <a:off x="5834572" y="2136496"/>
              <a:ext cx="2364748" cy="2340236"/>
            </a:xfrm>
            <a:prstGeom prst="rect">
              <a:avLst/>
            </a:prstGeom>
            <a:noFill/>
            <a:ln w="28575">
              <a:solidFill>
                <a:srgbClr val="8E0C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BA2F68-E970-4550-80EF-1895F2817368}"/>
                </a:ext>
              </a:extLst>
            </p:cNvPr>
            <p:cNvSpPr/>
            <p:nvPr/>
          </p:nvSpPr>
          <p:spPr>
            <a:xfrm>
              <a:off x="8199318" y="2802847"/>
              <a:ext cx="1296143" cy="8266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rgbClr val="8E0C1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지점</a:t>
              </a:r>
              <a:endParaRPr lang="en-US" altLang="ko-KR" b="1" dirty="0">
                <a:solidFill>
                  <a:srgbClr val="8E0C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b="1" dirty="0">
                  <a:solidFill>
                    <a:srgbClr val="8E0C1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005A8C-8BB7-49D5-BDEE-E4AEA0B496FD}"/>
              </a:ext>
            </a:extLst>
          </p:cNvPr>
          <p:cNvSpPr/>
          <p:nvPr/>
        </p:nvSpPr>
        <p:spPr>
          <a:xfrm>
            <a:off x="1375205" y="949384"/>
            <a:ext cx="6437638" cy="1387155"/>
          </a:xfrm>
          <a:prstGeom prst="rect">
            <a:avLst/>
          </a:prstGeom>
          <a:noFill/>
          <a:ln w="28575">
            <a:solidFill>
              <a:srgbClr val="068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FF68C2-EBAD-4342-BBDC-7FE69529614B}"/>
              </a:ext>
            </a:extLst>
          </p:cNvPr>
          <p:cNvSpPr/>
          <p:nvPr/>
        </p:nvSpPr>
        <p:spPr>
          <a:xfrm>
            <a:off x="395536" y="514388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E924CB-7598-450E-ABED-DF10A783A1A4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857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AACDE10-325E-4CDA-A2E1-D5A7D74180DF}"/>
              </a:ext>
            </a:extLst>
          </p:cNvPr>
          <p:cNvSpPr/>
          <p:nvPr/>
        </p:nvSpPr>
        <p:spPr>
          <a:xfrm>
            <a:off x="395536" y="411510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업무별 상세 설계서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2F1487-5F30-43EF-8D69-6B3E7109530B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FEC8A000-BAA3-4557-AFEA-1A4CEB70F5A8}"/>
              </a:ext>
            </a:extLst>
          </p:cNvPr>
          <p:cNvSpPr/>
          <p:nvPr/>
        </p:nvSpPr>
        <p:spPr>
          <a:xfrm rot="5400000">
            <a:off x="4544035" y="537670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43A91D-F931-491D-AA1A-60769540EB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8" y="1036176"/>
            <a:ext cx="7551076" cy="37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05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다리꼴 8"/>
          <p:cNvSpPr/>
          <p:nvPr/>
        </p:nvSpPr>
        <p:spPr>
          <a:xfrm rot="5400000">
            <a:off x="1676320" y="2511665"/>
            <a:ext cx="2077808" cy="833236"/>
          </a:xfrm>
          <a:prstGeom prst="trapezoid">
            <a:avLst>
              <a:gd name="adj" fmla="val 11733"/>
            </a:avLst>
          </a:prstGeom>
          <a:solidFill>
            <a:srgbClr val="3A89BC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다리꼴 9"/>
          <p:cNvSpPr/>
          <p:nvPr/>
        </p:nvSpPr>
        <p:spPr>
          <a:xfrm rot="5400000">
            <a:off x="697393" y="2413910"/>
            <a:ext cx="2302592" cy="1034098"/>
          </a:xfrm>
          <a:prstGeom prst="trapezoid">
            <a:avLst>
              <a:gd name="adj" fmla="val 9386"/>
            </a:avLst>
          </a:prstGeom>
          <a:solidFill>
            <a:srgbClr val="41AFB5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다리꼴 10"/>
          <p:cNvSpPr/>
          <p:nvPr/>
        </p:nvSpPr>
        <p:spPr>
          <a:xfrm rot="5400000">
            <a:off x="-499088" y="2276016"/>
            <a:ext cx="2565912" cy="1285174"/>
          </a:xfrm>
          <a:prstGeom prst="trapezoid">
            <a:avLst>
              <a:gd name="adj" fmla="val 9367"/>
            </a:avLst>
          </a:prstGeom>
          <a:solidFill>
            <a:schemeClr val="accent1">
              <a:lumMod val="75000"/>
            </a:schemeClr>
          </a:solidFill>
          <a:ln w="28575"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1" y="2705257"/>
            <a:ext cx="108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  <a:endParaRPr lang="ko-KR" altLang="en-US" sz="2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6456" y="2705258"/>
            <a:ext cx="87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5738" y="2705257"/>
            <a:ext cx="694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cxnSp>
        <p:nvCxnSpPr>
          <p:cNvPr id="40" name="꺾인 연결선 39"/>
          <p:cNvCxnSpPr>
            <a:cxnSpLocks/>
            <a:stCxn id="36" idx="1"/>
          </p:cNvCxnSpPr>
          <p:nvPr/>
        </p:nvCxnSpPr>
        <p:spPr>
          <a:xfrm rot="5400000" flipH="1" flipV="1">
            <a:off x="3822095" y="932380"/>
            <a:ext cx="773952" cy="1445939"/>
          </a:xfrm>
          <a:prstGeom prst="bentConnector2">
            <a:avLst/>
          </a:prstGeom>
          <a:ln w="28575">
            <a:solidFill>
              <a:srgbClr val="407FA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다리꼴 57"/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다리꼴 34">
            <a:extLst>
              <a:ext uri="{FF2B5EF4-FFF2-40B4-BE49-F238E27FC236}">
                <a16:creationId xmlns:a16="http://schemas.microsoft.com/office/drawing/2014/main" id="{F96B046E-8D4A-450E-8F78-5031D39ECD4E}"/>
              </a:ext>
            </a:extLst>
          </p:cNvPr>
          <p:cNvSpPr/>
          <p:nvPr/>
        </p:nvSpPr>
        <p:spPr>
          <a:xfrm rot="5400000">
            <a:off x="3338371" y="2584177"/>
            <a:ext cx="1673339" cy="682814"/>
          </a:xfrm>
          <a:prstGeom prst="trapezoid">
            <a:avLst>
              <a:gd name="adj" fmla="val 14682"/>
            </a:avLst>
          </a:prstGeom>
          <a:solidFill>
            <a:srgbClr val="305472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D9107BC4-77C1-4F34-AB74-A959972FA1DA}"/>
              </a:ext>
            </a:extLst>
          </p:cNvPr>
          <p:cNvSpPr/>
          <p:nvPr/>
        </p:nvSpPr>
        <p:spPr>
          <a:xfrm rot="5400000">
            <a:off x="2546380" y="2543216"/>
            <a:ext cx="1879442" cy="784389"/>
          </a:xfrm>
          <a:prstGeom prst="trapezoid">
            <a:avLst>
              <a:gd name="adj" fmla="val 11891"/>
            </a:avLst>
          </a:prstGeom>
          <a:solidFill>
            <a:srgbClr val="36739F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85FE0-9C6A-4CBB-BF3F-8B617385942A}"/>
              </a:ext>
            </a:extLst>
          </p:cNvPr>
          <p:cNvSpPr txBox="1"/>
          <p:nvPr/>
        </p:nvSpPr>
        <p:spPr>
          <a:xfrm>
            <a:off x="3128259" y="2720646"/>
            <a:ext cx="69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b="1" dirty="0">
                <a:ln>
                  <a:solidFill>
                    <a:srgbClr val="365472"/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B32D42-E612-4DCF-BE2F-D3B17452E9CE}"/>
              </a:ext>
            </a:extLst>
          </p:cNvPr>
          <p:cNvSpPr txBox="1"/>
          <p:nvPr/>
        </p:nvSpPr>
        <p:spPr>
          <a:xfrm>
            <a:off x="3833634" y="2751423"/>
            <a:ext cx="6940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3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4051D5-C3F6-4665-BB88-049BB95CD1C2}"/>
              </a:ext>
            </a:extLst>
          </p:cNvPr>
          <p:cNvSpPr txBox="1"/>
          <p:nvPr/>
        </p:nvSpPr>
        <p:spPr>
          <a:xfrm>
            <a:off x="5203260" y="984644"/>
            <a:ext cx="2517713" cy="257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200000"/>
              </a:lnSpc>
              <a:buClr>
                <a:srgbClr val="85D8DE"/>
              </a:buClr>
              <a:buFont typeface="Wingdings" panose="05000000000000000000" pitchFamily="2" charset="2"/>
              <a:buChar char="§"/>
            </a:pPr>
            <a:r>
              <a:rPr lang="ko-KR" altLang="en-US" sz="2100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en-US" altLang="ko-KR" sz="2100" b="1" spc="38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 defTabSz="685800">
              <a:lnSpc>
                <a:spcPct val="200000"/>
              </a:lnSpc>
              <a:buClr>
                <a:srgbClr val="85D8DE"/>
              </a:buClr>
              <a:buFont typeface="Wingdings" panose="05000000000000000000" pitchFamily="2" charset="2"/>
              <a:buChar char="§"/>
            </a:pPr>
            <a:r>
              <a:rPr lang="en-US" altLang="ko-KR" sz="2100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</a:p>
          <a:p>
            <a:pPr marL="257175" indent="-257175" defTabSz="685800">
              <a:lnSpc>
                <a:spcPct val="200000"/>
              </a:lnSpc>
              <a:buClr>
                <a:srgbClr val="85D8DE"/>
              </a:buClr>
              <a:buFont typeface="Wingdings" panose="05000000000000000000" pitchFamily="2" charset="2"/>
              <a:buChar char="§"/>
            </a:pPr>
            <a:r>
              <a:rPr lang="ko-KR" altLang="en-US" sz="2100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2100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 API</a:t>
            </a:r>
          </a:p>
          <a:p>
            <a:pPr marL="257175" indent="-257175" defTabSz="685800">
              <a:lnSpc>
                <a:spcPct val="200000"/>
              </a:lnSpc>
              <a:buClr>
                <a:srgbClr val="85D8DE"/>
              </a:buClr>
              <a:buFont typeface="Wingdings" panose="05000000000000000000" pitchFamily="2" charset="2"/>
              <a:buChar char="§"/>
            </a:pPr>
            <a:r>
              <a:rPr lang="en-US" altLang="ko-KR" sz="2100" b="1" spc="38" dirty="0" err="1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jUnit</a:t>
            </a:r>
            <a:r>
              <a:rPr lang="en-US" altLang="ko-KR" sz="2100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 Test API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89D8DA-C1FE-4932-9D34-988C4A3CAEC0}"/>
              </a:ext>
            </a:extLst>
          </p:cNvPr>
          <p:cNvSpPr/>
          <p:nvPr/>
        </p:nvSpPr>
        <p:spPr>
          <a:xfrm>
            <a:off x="374606" y="46226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8CD6C9-0EC0-4110-A9FB-801035BBF35C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3297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416F827-44DA-478D-9F57-92ACA9CC7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01017"/>
              </p:ext>
            </p:extLst>
          </p:nvPr>
        </p:nvGraphicFramePr>
        <p:xfrm>
          <a:off x="1138118" y="1069682"/>
          <a:ext cx="6867763" cy="347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065">
                  <a:extLst>
                    <a:ext uri="{9D8B030D-6E8A-4147-A177-3AD203B41FA5}">
                      <a16:colId xmlns:a16="http://schemas.microsoft.com/office/drawing/2014/main" val="3181635900"/>
                    </a:ext>
                  </a:extLst>
                </a:gridCol>
                <a:gridCol w="5192698">
                  <a:extLst>
                    <a:ext uri="{9D8B030D-6E8A-4147-A177-3AD203B41FA5}">
                      <a16:colId xmlns:a16="http://schemas.microsoft.com/office/drawing/2014/main" val="3121952472"/>
                    </a:ext>
                  </a:extLst>
                </a:gridCol>
              </a:tblGrid>
              <a:tr h="314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44038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언어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JSP, Java, </a:t>
                      </a:r>
                      <a:r>
                        <a:rPr lang="en-US" altLang="ko-KR" sz="1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Javascript</a:t>
                      </a:r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SQL, HTML5, CSS3, XML, JSON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646833"/>
                  </a:ext>
                </a:extLst>
              </a:tr>
              <a:tr h="534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Eclipse Mars(4.5), GitHub, Adobe Photoshop CC 2018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496839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JSTL, </a:t>
                      </a: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jQuery 3.3.1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413183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endParaRPr lang="ko-KR" altLang="ko-K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eaLnBrk="1" fontAlgn="ctr" latinLnBrk="1" hangingPunct="1"/>
                      <a:r>
                        <a:rPr lang="en-US" altLang="ko-KR" sz="14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MyBatis</a:t>
                      </a: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3.4.5, JUnit 5, W3.CSS</a:t>
                      </a:r>
                      <a:endParaRPr lang="ko-KR" altLang="ko-K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69576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 Tomcat 8.0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0672219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JDK 1.8.0_171, Eclipse IDE for Java EE Developers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152660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Oracle Database 10g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178282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Windows 7 64bit Professional K 2009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74907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HW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Intel(R) Core™ i7-4790 CPU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02488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D70ABA1-DAB5-42C7-9B07-DD56B2428601}"/>
              </a:ext>
            </a:extLst>
          </p:cNvPr>
          <p:cNvSpPr/>
          <p:nvPr/>
        </p:nvSpPr>
        <p:spPr>
          <a:xfrm>
            <a:off x="395536" y="43211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5B0BB0-D4E8-4557-AD55-356E7E4391F5}"/>
              </a:ext>
            </a:extLst>
          </p:cNvPr>
          <p:cNvSpPr/>
          <p:nvPr/>
        </p:nvSpPr>
        <p:spPr>
          <a:xfrm>
            <a:off x="349817" y="-164554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8EBE5BBF-570D-4B6F-9ED3-8E42064989E3}"/>
              </a:ext>
            </a:extLst>
          </p:cNvPr>
          <p:cNvSpPr/>
          <p:nvPr/>
        </p:nvSpPr>
        <p:spPr>
          <a:xfrm rot="5400000">
            <a:off x="4544035" y="537670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26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8EF4E7-A498-479E-93BB-6D97D229A04C}"/>
              </a:ext>
            </a:extLst>
          </p:cNvPr>
          <p:cNvSpPr/>
          <p:nvPr/>
        </p:nvSpPr>
        <p:spPr>
          <a:xfrm>
            <a:off x="0" y="1419622"/>
            <a:ext cx="9144000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오른쪽 대괄호 30">
            <a:extLst>
              <a:ext uri="{FF2B5EF4-FFF2-40B4-BE49-F238E27FC236}">
                <a16:creationId xmlns:a16="http://schemas.microsoft.com/office/drawing/2014/main" id="{08498E9B-6A6B-4A9F-9E8C-55E8420CA749}"/>
              </a:ext>
            </a:extLst>
          </p:cNvPr>
          <p:cNvSpPr/>
          <p:nvPr/>
        </p:nvSpPr>
        <p:spPr>
          <a:xfrm>
            <a:off x="0" y="4155926"/>
            <a:ext cx="9155311" cy="987574"/>
          </a:xfrm>
          <a:prstGeom prst="rightBracket">
            <a:avLst>
              <a:gd name="adj" fmla="val 0"/>
            </a:avLst>
          </a:prstGeom>
          <a:solidFill>
            <a:srgbClr val="85D8D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Group 17">
            <a:extLst>
              <a:ext uri="{FF2B5EF4-FFF2-40B4-BE49-F238E27FC236}">
                <a16:creationId xmlns:a16="http://schemas.microsoft.com/office/drawing/2014/main" id="{867B34A2-DED8-4800-8A5E-A2401C6EC8E4}"/>
              </a:ext>
            </a:extLst>
          </p:cNvPr>
          <p:cNvGrpSpPr/>
          <p:nvPr/>
        </p:nvGrpSpPr>
        <p:grpSpPr>
          <a:xfrm>
            <a:off x="-512439" y="1609191"/>
            <a:ext cx="3462133" cy="1967739"/>
            <a:chOff x="1579424" y="378611"/>
            <a:chExt cx="2819889" cy="19677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02BAB5-C807-4B39-8758-EA8F2AC4723D}"/>
                </a:ext>
              </a:extLst>
            </p:cNvPr>
            <p:cNvSpPr txBox="1"/>
            <p:nvPr/>
          </p:nvSpPr>
          <p:spPr>
            <a:xfrm>
              <a:off x="1579424" y="715134"/>
              <a:ext cx="2765965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200" dirty="0" err="1"/>
                <a:t>select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importance</a:t>
              </a:r>
              <a:r>
                <a:rPr lang="ko-KR" altLang="en-US" sz="1200" dirty="0"/>
                <a:t>, </a:t>
              </a:r>
              <a:r>
                <a:rPr lang="ko-KR" altLang="en-US" sz="1200" dirty="0" err="1"/>
                <a:t>daily_task</a:t>
              </a:r>
              <a:r>
                <a:rPr lang="ko-KR" altLang="en-US" sz="1200" dirty="0"/>
                <a:t>, </a:t>
              </a:r>
              <a:br>
                <a:rPr lang="en-US" altLang="ko-KR" sz="1200" dirty="0"/>
              </a:br>
              <a:r>
                <a:rPr lang="ko-KR" altLang="en-US" sz="1200" dirty="0" err="1"/>
                <a:t>finisher_id</a:t>
              </a:r>
              <a:r>
                <a:rPr lang="ko-KR" altLang="en-US" sz="1200" dirty="0"/>
                <a:t>, </a:t>
              </a:r>
              <a:r>
                <a:rPr lang="ko-KR" altLang="en-US" sz="1200" dirty="0" err="1"/>
                <a:t>finisher_name</a:t>
              </a:r>
              <a:endParaRPr lang="en-US" altLang="ko-KR" sz="1200" dirty="0"/>
            </a:p>
            <a:p>
              <a:pPr algn="r"/>
              <a:r>
                <a:rPr lang="ko-KR" altLang="en-US" sz="1200" dirty="0"/>
                <a:t> </a:t>
              </a:r>
              <a:endParaRPr lang="en-US" altLang="ko-KR" sz="1200" dirty="0"/>
            </a:p>
            <a:p>
              <a:pPr algn="r"/>
              <a:r>
                <a:rPr lang="ko-KR" altLang="en-US" sz="1200" dirty="0" err="1"/>
                <a:t>from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daily_tasks</a:t>
              </a:r>
              <a:endParaRPr lang="en-US" altLang="ko-KR" sz="1200" dirty="0"/>
            </a:p>
            <a:p>
              <a:pPr algn="r"/>
              <a:r>
                <a:rPr lang="ko-KR" altLang="en-US" sz="1200" dirty="0"/>
                <a:t> </a:t>
              </a:r>
              <a:endParaRPr lang="en-US" altLang="ko-KR" sz="1200" dirty="0"/>
            </a:p>
            <a:p>
              <a:pPr algn="r"/>
              <a:r>
                <a:rPr lang="ko-KR" altLang="en-US" sz="1200" dirty="0" err="1"/>
                <a:t>where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assign_date</a:t>
              </a:r>
              <a:r>
                <a:rPr lang="ko-KR" altLang="en-US" sz="1200" dirty="0"/>
                <a:t>=</a:t>
              </a:r>
              <a:r>
                <a:rPr lang="ko-KR" altLang="en-US" sz="1400" b="1" dirty="0">
                  <a:solidFill>
                    <a:srgbClr val="3284E2"/>
                  </a:solidFill>
                </a:rPr>
                <a:t>? </a:t>
              </a:r>
              <a:r>
                <a:rPr lang="en-US" altLang="ko-KR" sz="1100" b="1" dirty="0">
                  <a:solidFill>
                    <a:srgbClr val="3284E2"/>
                  </a:solidFill>
                </a:rPr>
                <a:t>(</a:t>
              </a:r>
              <a:r>
                <a:rPr lang="ko-KR" altLang="en-US" sz="1100" b="1" dirty="0">
                  <a:solidFill>
                    <a:srgbClr val="3284E2"/>
                  </a:solidFill>
                </a:rPr>
                <a:t>선택한 날짜</a:t>
              </a:r>
              <a:r>
                <a:rPr lang="en-US" altLang="ko-KR" sz="1100" b="1" dirty="0">
                  <a:solidFill>
                    <a:srgbClr val="3284E2"/>
                  </a:solidFill>
                </a:rPr>
                <a:t>)</a:t>
              </a:r>
              <a:r>
                <a:rPr lang="ko-KR" altLang="en-US" sz="1100" dirty="0"/>
                <a:t> </a:t>
              </a:r>
              <a:endParaRPr lang="en-US" altLang="ko-KR" sz="1100" dirty="0"/>
            </a:p>
            <a:p>
              <a:pPr algn="r"/>
              <a:r>
                <a:rPr lang="ko-KR" altLang="en-US" sz="1200" dirty="0"/>
                <a:t>and </a:t>
              </a:r>
              <a:r>
                <a:rPr lang="ko-KR" altLang="en-US" sz="1200" dirty="0" err="1"/>
                <a:t>assign_type</a:t>
              </a:r>
              <a:r>
                <a:rPr lang="ko-KR" altLang="en-US" sz="1200" dirty="0"/>
                <a:t>='파트’ </a:t>
              </a:r>
              <a:br>
                <a:rPr lang="en-US" altLang="ko-KR" sz="1200" dirty="0"/>
              </a:br>
              <a:r>
                <a:rPr lang="ko-KR" altLang="en-US" sz="1200" dirty="0"/>
                <a:t>and </a:t>
              </a:r>
              <a:r>
                <a:rPr lang="ko-KR" altLang="en-US" sz="1200" dirty="0" err="1"/>
                <a:t>assign_detail</a:t>
              </a:r>
              <a:r>
                <a:rPr lang="ko-KR" altLang="en-US" sz="1200" dirty="0"/>
                <a:t>=</a:t>
              </a:r>
              <a:r>
                <a:rPr lang="ko-KR" altLang="en-US" sz="1400" b="1" dirty="0">
                  <a:solidFill>
                    <a:srgbClr val="3284E2"/>
                  </a:solidFill>
                </a:rPr>
                <a:t>?; </a:t>
              </a:r>
              <a:r>
                <a:rPr lang="en-US" altLang="ko-KR" sz="1100" b="1" dirty="0">
                  <a:solidFill>
                    <a:srgbClr val="3284E2"/>
                  </a:solidFill>
                </a:rPr>
                <a:t>(</a:t>
              </a:r>
              <a:r>
                <a:rPr lang="ko-KR" altLang="en-US" sz="1100" b="1" dirty="0">
                  <a:solidFill>
                    <a:srgbClr val="3284E2"/>
                  </a:solidFill>
                </a:rPr>
                <a:t>오픈</a:t>
              </a:r>
              <a:r>
                <a:rPr lang="en-US" altLang="ko-KR" sz="1100" b="1" dirty="0">
                  <a:solidFill>
                    <a:srgbClr val="3284E2"/>
                  </a:solidFill>
                </a:rPr>
                <a:t>/</a:t>
              </a:r>
              <a:r>
                <a:rPr lang="ko-KR" altLang="en-US" sz="1100" b="1" dirty="0">
                  <a:solidFill>
                    <a:srgbClr val="3284E2"/>
                  </a:solidFill>
                </a:rPr>
                <a:t>미들</a:t>
              </a:r>
              <a:r>
                <a:rPr lang="en-US" altLang="ko-KR" sz="1100" b="1" dirty="0">
                  <a:solidFill>
                    <a:srgbClr val="3284E2"/>
                  </a:solidFill>
                </a:rPr>
                <a:t>/</a:t>
              </a:r>
              <a:r>
                <a:rPr lang="ko-KR" altLang="en-US" sz="1100" b="1" dirty="0">
                  <a:solidFill>
                    <a:srgbClr val="3284E2"/>
                  </a:solidFill>
                </a:rPr>
                <a:t>마감</a:t>
              </a:r>
              <a:r>
                <a:rPr lang="en-US" altLang="ko-KR" sz="1100" b="1" dirty="0">
                  <a:solidFill>
                    <a:srgbClr val="3284E2"/>
                  </a:solidFill>
                </a:rPr>
                <a:t>)</a:t>
              </a:r>
              <a:endParaRPr lang="ko-KR" altLang="en-US" sz="1100" b="1" dirty="0">
                <a:solidFill>
                  <a:srgbClr val="3284E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125E58-41B1-46DC-9EDD-51C5800B60A6}"/>
                </a:ext>
              </a:extLst>
            </p:cNvPr>
            <p:cNvSpPr txBox="1"/>
            <p:nvPr/>
          </p:nvSpPr>
          <p:spPr>
            <a:xfrm>
              <a:off x="1633348" y="378611"/>
              <a:ext cx="27659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400" b="1" dirty="0" err="1">
                  <a:solidFill>
                    <a:srgbClr val="3284E2"/>
                  </a:solidFill>
                  <a:cs typeface="Arial" pitchFamily="34" charset="0"/>
                </a:rPr>
                <a:t>파트별</a:t>
              </a:r>
              <a:r>
                <a:rPr lang="ko-KR" altLang="en-US" sz="1400" b="1" dirty="0">
                  <a:solidFill>
                    <a:srgbClr val="3284E2"/>
                  </a:solidFill>
                  <a:cs typeface="Arial" pitchFamily="34" charset="0"/>
                </a:rPr>
                <a:t> 업무 보기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3DE4E2-8CB4-4308-91F8-B2757C00CDC8}"/>
              </a:ext>
            </a:extLst>
          </p:cNvPr>
          <p:cNvGrpSpPr/>
          <p:nvPr/>
        </p:nvGrpSpPr>
        <p:grpSpPr>
          <a:xfrm>
            <a:off x="5906488" y="1763079"/>
            <a:ext cx="3138720" cy="1924505"/>
            <a:chOff x="1472557" y="350438"/>
            <a:chExt cx="2765966" cy="19245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C03217-23D2-4AD3-B5BD-F04D491D0A98}"/>
                </a:ext>
              </a:extLst>
            </p:cNvPr>
            <p:cNvSpPr txBox="1"/>
            <p:nvPr/>
          </p:nvSpPr>
          <p:spPr>
            <a:xfrm>
              <a:off x="1472558" y="797615"/>
              <a:ext cx="2765965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select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importance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daily_task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assign_detail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finisher_id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finisher_name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from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daily_tasks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where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assign_date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=</a:t>
              </a:r>
              <a:r>
                <a:rPr lang="ko-KR" altLang="en-US" sz="1400" b="1" dirty="0">
                  <a:solidFill>
                    <a:srgbClr val="3284E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r>
                <a:rPr lang="ko-KR" altLang="en-US" b="1" dirty="0">
                  <a:solidFill>
                    <a:srgbClr val="3284E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b="1" dirty="0">
                  <a:solidFill>
                    <a:srgbClr val="3284E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100" b="1" dirty="0">
                  <a:solidFill>
                    <a:srgbClr val="3284E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선택한 날짜</a:t>
              </a:r>
              <a:r>
                <a:rPr lang="en-US" altLang="ko-KR" sz="1100" b="1" dirty="0">
                  <a:solidFill>
                    <a:srgbClr val="3284E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1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and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assign_type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='개인';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B17711-AAF5-48C2-9DD1-5A2E3618DA45}"/>
                </a:ext>
              </a:extLst>
            </p:cNvPr>
            <p:cNvSpPr txBox="1"/>
            <p:nvPr/>
          </p:nvSpPr>
          <p:spPr>
            <a:xfrm>
              <a:off x="1472557" y="350438"/>
              <a:ext cx="27659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b="1" dirty="0">
                  <a:solidFill>
                    <a:srgbClr val="3284E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개인 업무 보기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CAD4581-5A42-43F0-BAD8-B59EB9D1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5D5D5"/>
              </a:clrFrom>
              <a:clrTo>
                <a:srgbClr val="D5D5D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897" y="1131590"/>
            <a:ext cx="2034432" cy="3620094"/>
          </a:xfrm>
          <a:prstGeom prst="rect">
            <a:avLst/>
          </a:prstGeom>
        </p:spPr>
      </p:pic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3477C5C2-5559-4510-BB5F-C4A53DFE2C58}"/>
              </a:ext>
            </a:extLst>
          </p:cNvPr>
          <p:cNvSpPr/>
          <p:nvPr/>
        </p:nvSpPr>
        <p:spPr>
          <a:xfrm>
            <a:off x="2987824" y="1995686"/>
            <a:ext cx="144016" cy="1538010"/>
          </a:xfrm>
          <a:prstGeom prst="leftBrace">
            <a:avLst>
              <a:gd name="adj1" fmla="val 89463"/>
              <a:gd name="adj2" fmla="val 45399"/>
            </a:avLst>
          </a:prstGeom>
          <a:ln w="19050">
            <a:solidFill>
              <a:srgbClr val="3284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49E23DDA-01D9-4829-B914-9DB561C6D534}"/>
              </a:ext>
            </a:extLst>
          </p:cNvPr>
          <p:cNvSpPr/>
          <p:nvPr/>
        </p:nvSpPr>
        <p:spPr>
          <a:xfrm rot="10800000">
            <a:off x="5580362" y="3552065"/>
            <a:ext cx="216024" cy="631974"/>
          </a:xfrm>
          <a:prstGeom prst="leftBrace">
            <a:avLst>
              <a:gd name="adj1" fmla="val 89463"/>
              <a:gd name="adj2" fmla="val 45399"/>
            </a:avLst>
          </a:prstGeom>
          <a:ln w="19050">
            <a:solidFill>
              <a:srgbClr val="3284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F6535-E98A-429F-A3DB-803C13009A86}"/>
              </a:ext>
            </a:extLst>
          </p:cNvPr>
          <p:cNvSpPr/>
          <p:nvPr/>
        </p:nvSpPr>
        <p:spPr>
          <a:xfrm>
            <a:off x="395536" y="352730"/>
            <a:ext cx="360040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날짜에 배정된 업무 보기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9F7EA8-09D7-4418-BD5E-089689A68DF3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41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5236A3-5F46-473D-AF56-3C118ABBFC37}"/>
              </a:ext>
            </a:extLst>
          </p:cNvPr>
          <p:cNvSpPr/>
          <p:nvPr/>
        </p:nvSpPr>
        <p:spPr>
          <a:xfrm>
            <a:off x="11311" y="1313229"/>
            <a:ext cx="9144000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오른쪽 대괄호 30">
            <a:extLst>
              <a:ext uri="{FF2B5EF4-FFF2-40B4-BE49-F238E27FC236}">
                <a16:creationId xmlns:a16="http://schemas.microsoft.com/office/drawing/2014/main" id="{08498E9B-6A6B-4A9F-9E8C-55E8420CA749}"/>
              </a:ext>
            </a:extLst>
          </p:cNvPr>
          <p:cNvSpPr/>
          <p:nvPr/>
        </p:nvSpPr>
        <p:spPr>
          <a:xfrm>
            <a:off x="0" y="4155926"/>
            <a:ext cx="9155311" cy="987574"/>
          </a:xfrm>
          <a:prstGeom prst="rightBracket">
            <a:avLst>
              <a:gd name="adj" fmla="val 0"/>
            </a:avLst>
          </a:prstGeom>
          <a:solidFill>
            <a:srgbClr val="85D8DE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A73627-462C-4D52-B64B-44C077B065FA}"/>
              </a:ext>
            </a:extLst>
          </p:cNvPr>
          <p:cNvSpPr/>
          <p:nvPr/>
        </p:nvSpPr>
        <p:spPr>
          <a:xfrm>
            <a:off x="6012160" y="1347614"/>
            <a:ext cx="1872208" cy="3312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AD4581-5A42-43F0-BAD8-B59EB9D1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79" y="1160943"/>
            <a:ext cx="2024460" cy="3620094"/>
          </a:xfrm>
          <a:prstGeom prst="rect">
            <a:avLst/>
          </a:prstGeom>
        </p:spPr>
      </p:pic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49E23DDA-01D9-4829-B914-9DB561C6D534}"/>
              </a:ext>
            </a:extLst>
          </p:cNvPr>
          <p:cNvSpPr/>
          <p:nvPr/>
        </p:nvSpPr>
        <p:spPr>
          <a:xfrm>
            <a:off x="5580112" y="3219822"/>
            <a:ext cx="212082" cy="1415665"/>
          </a:xfrm>
          <a:prstGeom prst="leftBrace">
            <a:avLst>
              <a:gd name="adj1" fmla="val 89463"/>
              <a:gd name="adj2" fmla="val 45399"/>
            </a:avLst>
          </a:prstGeom>
          <a:ln w="19050">
            <a:solidFill>
              <a:srgbClr val="3284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7D5B04-0185-4518-9534-010A99CBBC66}"/>
              </a:ext>
            </a:extLst>
          </p:cNvPr>
          <p:cNvSpPr/>
          <p:nvPr/>
        </p:nvSpPr>
        <p:spPr>
          <a:xfrm>
            <a:off x="970474" y="1578561"/>
            <a:ext cx="4464496" cy="1986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select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m.MANUAL_TASK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s.SPACE_TYPE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t.TASK_TYPE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from MANUAL_TASKS m, SPACE_TYPES s, TASK_TYPES t </a:t>
            </a:r>
          </a:p>
          <a:p>
            <a:pPr algn="r">
              <a:lnSpc>
                <a:spcPct val="13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where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m.space_type_seq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s.space_type_seq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m.task_type_seq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t.task_type_seq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m.MANUAL_TASK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like </a:t>
            </a:r>
            <a:r>
              <a:rPr lang="en-US" altLang="ko-KR" sz="1200" b="1" dirty="0">
                <a:solidFill>
                  <a:srgbClr val="448F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'%?%’(</a:t>
            </a:r>
            <a:r>
              <a:rPr lang="ko-KR" altLang="en-US" sz="1200" b="1" dirty="0">
                <a:solidFill>
                  <a:srgbClr val="448F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</a:t>
            </a:r>
            <a:r>
              <a:rPr lang="en-US" altLang="ko-KR" sz="1200" b="1" dirty="0">
                <a:solidFill>
                  <a:srgbClr val="448F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%: </a:t>
            </a:r>
            <a:r>
              <a:rPr lang="ko-KR" altLang="en-US" sz="1200" b="1" dirty="0">
                <a:solidFill>
                  <a:srgbClr val="448F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와일드카드</a:t>
            </a:r>
            <a:r>
              <a:rPr lang="en-US" altLang="ko-KR" sz="1200" b="1" dirty="0">
                <a:solidFill>
                  <a:srgbClr val="448F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448F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3B62A0-BE0B-486C-82C4-394BAF8AC2EC}"/>
              </a:ext>
            </a:extLst>
          </p:cNvPr>
          <p:cNvSpPr/>
          <p:nvPr/>
        </p:nvSpPr>
        <p:spPr>
          <a:xfrm>
            <a:off x="395536" y="339502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매뉴얼 업무 검색 자동완성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DA6B73-B6C2-4D7C-8417-D85B5E534F1F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53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1AA6A8-9DB7-4356-96FE-F1601FA2A24B}"/>
              </a:ext>
            </a:extLst>
          </p:cNvPr>
          <p:cNvSpPr/>
          <p:nvPr/>
        </p:nvSpPr>
        <p:spPr>
          <a:xfrm>
            <a:off x="0" y="987574"/>
            <a:ext cx="9144000" cy="3405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65502B-1D6C-41B2-9CF5-9A53C4B2BD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32" y="874428"/>
            <a:ext cx="6734936" cy="3158450"/>
          </a:xfrm>
          <a:prstGeom prst="rect">
            <a:avLst/>
          </a:prstGeom>
        </p:spPr>
      </p:pic>
      <p:sp>
        <p:nvSpPr>
          <p:cNvPr id="8" name="사다리꼴 7">
            <a:extLst>
              <a:ext uri="{FF2B5EF4-FFF2-40B4-BE49-F238E27FC236}">
                <a16:creationId xmlns:a16="http://schemas.microsoft.com/office/drawing/2014/main" id="{91C4CAC0-A7BB-4C03-91BC-59D10C2ADC47}"/>
              </a:ext>
            </a:extLst>
          </p:cNvPr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0126AA-9106-4F9F-9A05-D25E94C2BD36}"/>
              </a:ext>
            </a:extLst>
          </p:cNvPr>
          <p:cNvSpPr/>
          <p:nvPr/>
        </p:nvSpPr>
        <p:spPr>
          <a:xfrm>
            <a:off x="395536" y="514388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8BB456-7A5D-49E0-B87B-77AB6A691E4A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3B573B7B-207E-4471-9743-5885AF43F503}"/>
              </a:ext>
            </a:extLst>
          </p:cNvPr>
          <p:cNvSpPr/>
          <p:nvPr/>
        </p:nvSpPr>
        <p:spPr>
          <a:xfrm rot="16200000">
            <a:off x="3872663" y="3324840"/>
            <a:ext cx="145874" cy="1520020"/>
          </a:xfrm>
          <a:prstGeom prst="leftBracket">
            <a:avLst>
              <a:gd name="adj" fmla="val 63834"/>
            </a:avLst>
          </a:prstGeom>
          <a:ln w="28575">
            <a:solidFill>
              <a:srgbClr val="3054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04B8DFC1-4F17-4760-B6ED-58C3DBA78343}"/>
              </a:ext>
            </a:extLst>
          </p:cNvPr>
          <p:cNvSpPr/>
          <p:nvPr/>
        </p:nvSpPr>
        <p:spPr>
          <a:xfrm rot="16200000">
            <a:off x="5587270" y="3372859"/>
            <a:ext cx="145877" cy="1423981"/>
          </a:xfrm>
          <a:prstGeom prst="leftBracket">
            <a:avLst>
              <a:gd name="adj" fmla="val 63834"/>
            </a:avLst>
          </a:prstGeom>
          <a:ln w="28575">
            <a:solidFill>
              <a:srgbClr val="3C92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왼쪽 대괄호 21">
            <a:extLst>
              <a:ext uri="{FF2B5EF4-FFF2-40B4-BE49-F238E27FC236}">
                <a16:creationId xmlns:a16="http://schemas.microsoft.com/office/drawing/2014/main" id="{A7B3BE4A-EAD1-4348-BED3-2F43FEEABF39}"/>
              </a:ext>
            </a:extLst>
          </p:cNvPr>
          <p:cNvSpPr/>
          <p:nvPr/>
        </p:nvSpPr>
        <p:spPr>
          <a:xfrm rot="16200000">
            <a:off x="7066530" y="3533605"/>
            <a:ext cx="154006" cy="1110617"/>
          </a:xfrm>
          <a:prstGeom prst="leftBracket">
            <a:avLst>
              <a:gd name="adj" fmla="val 63834"/>
            </a:avLst>
          </a:prstGeom>
          <a:ln w="28575">
            <a:solidFill>
              <a:srgbClr val="44BD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879051-BD06-4421-9171-99A16C889BE8}"/>
              </a:ext>
            </a:extLst>
          </p:cNvPr>
          <p:cNvSpPr txBox="1"/>
          <p:nvPr/>
        </p:nvSpPr>
        <p:spPr>
          <a:xfrm>
            <a:off x="3131841" y="4146401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0547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매뉴얼 조회</a:t>
            </a:r>
            <a:r>
              <a:rPr lang="en-US" altLang="ko-KR" b="1" dirty="0">
                <a:solidFill>
                  <a:srgbClr val="30547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(8)</a:t>
            </a:r>
            <a:endParaRPr lang="ko-KR" altLang="en-US" b="1" dirty="0">
              <a:solidFill>
                <a:srgbClr val="30547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C383CD-CF98-4BC0-90CA-394E4663C635}"/>
              </a:ext>
            </a:extLst>
          </p:cNvPr>
          <p:cNvSpPr txBox="1"/>
          <p:nvPr/>
        </p:nvSpPr>
        <p:spPr>
          <a:xfrm>
            <a:off x="5162633" y="4127351"/>
            <a:ext cx="106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A8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  <a:r>
              <a:rPr lang="en-US" altLang="ko-KR" b="1" dirty="0">
                <a:solidFill>
                  <a:srgbClr val="3A8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(16)</a:t>
            </a:r>
            <a:endParaRPr lang="ko-KR" altLang="en-US" b="1" dirty="0">
              <a:solidFill>
                <a:srgbClr val="3A8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CF8F3E-1F43-426D-9E1D-ADE56BA7888C}"/>
              </a:ext>
            </a:extLst>
          </p:cNvPr>
          <p:cNvSpPr txBox="1"/>
          <p:nvPr/>
        </p:nvSpPr>
        <p:spPr>
          <a:xfrm>
            <a:off x="6459133" y="4167761"/>
            <a:ext cx="149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1ABB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직원관리</a:t>
            </a:r>
            <a:r>
              <a:rPr lang="en-US" altLang="ko-KR" b="1" dirty="0">
                <a:solidFill>
                  <a:srgbClr val="41ABB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(10)</a:t>
            </a:r>
            <a:endParaRPr lang="ko-KR" altLang="en-US" b="1" dirty="0">
              <a:solidFill>
                <a:srgbClr val="41ABB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EF3E9445-7796-4347-8DB7-C1DAD5046E38}"/>
              </a:ext>
            </a:extLst>
          </p:cNvPr>
          <p:cNvSpPr/>
          <p:nvPr/>
        </p:nvSpPr>
        <p:spPr>
          <a:xfrm rot="16200000">
            <a:off x="2092709" y="3178836"/>
            <a:ext cx="134047" cy="1800200"/>
          </a:xfrm>
          <a:prstGeom prst="leftBracket">
            <a:avLst>
              <a:gd name="adj" fmla="val 63834"/>
            </a:avLst>
          </a:prstGeom>
          <a:ln w="28575">
            <a:solidFill>
              <a:srgbClr val="3054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0C5D76-49C0-4BE5-899F-B7A3F69AE712}"/>
              </a:ext>
            </a:extLst>
          </p:cNvPr>
          <p:cNvSpPr txBox="1"/>
          <p:nvPr/>
        </p:nvSpPr>
        <p:spPr>
          <a:xfrm>
            <a:off x="1492125" y="4146401"/>
            <a:ext cx="166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0547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일일업무</a:t>
            </a:r>
            <a:r>
              <a:rPr lang="en-US" altLang="ko-KR" b="1" dirty="0">
                <a:solidFill>
                  <a:srgbClr val="30547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(17)</a:t>
            </a:r>
            <a:endParaRPr lang="ko-KR" altLang="en-US" b="1" dirty="0">
              <a:solidFill>
                <a:srgbClr val="30547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949C94-3554-49E1-B206-A3DBF35EB886}"/>
              </a:ext>
            </a:extLst>
          </p:cNvPr>
          <p:cNvSpPr/>
          <p:nvPr/>
        </p:nvSpPr>
        <p:spPr>
          <a:xfrm>
            <a:off x="0" y="987574"/>
            <a:ext cx="9144000" cy="34053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9DF99-025C-4803-8E22-BE5399364F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2"/>
          <a:stretch/>
        </p:blipFill>
        <p:spPr>
          <a:xfrm>
            <a:off x="1403648" y="989870"/>
            <a:ext cx="6177762" cy="3238064"/>
          </a:xfrm>
          <a:prstGeom prst="rect">
            <a:avLst/>
          </a:prstGeom>
        </p:spPr>
      </p:pic>
      <p:sp>
        <p:nvSpPr>
          <p:cNvPr id="7" name="사다리꼴 6">
            <a:extLst>
              <a:ext uri="{FF2B5EF4-FFF2-40B4-BE49-F238E27FC236}">
                <a16:creationId xmlns:a16="http://schemas.microsoft.com/office/drawing/2014/main" id="{78CBEAB3-08F8-4DD5-80C9-794A3203966B}"/>
              </a:ext>
            </a:extLst>
          </p:cNvPr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2718A288-95E8-46F5-A97C-08D96575B456}"/>
              </a:ext>
            </a:extLst>
          </p:cNvPr>
          <p:cNvSpPr/>
          <p:nvPr/>
        </p:nvSpPr>
        <p:spPr>
          <a:xfrm rot="16200000">
            <a:off x="3985274" y="3579609"/>
            <a:ext cx="143781" cy="1584920"/>
          </a:xfrm>
          <a:prstGeom prst="leftBracket">
            <a:avLst>
              <a:gd name="adj" fmla="val 63834"/>
            </a:avLst>
          </a:prstGeom>
          <a:ln w="28575">
            <a:solidFill>
              <a:srgbClr val="3054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왼쪽 대괄호 8">
            <a:extLst>
              <a:ext uri="{FF2B5EF4-FFF2-40B4-BE49-F238E27FC236}">
                <a16:creationId xmlns:a16="http://schemas.microsoft.com/office/drawing/2014/main" id="{77A799C6-F269-4C63-8147-90E928B768AD}"/>
              </a:ext>
            </a:extLst>
          </p:cNvPr>
          <p:cNvSpPr/>
          <p:nvPr/>
        </p:nvSpPr>
        <p:spPr>
          <a:xfrm rot="16200000">
            <a:off x="5587270" y="3661124"/>
            <a:ext cx="145877" cy="1423981"/>
          </a:xfrm>
          <a:prstGeom prst="leftBracket">
            <a:avLst>
              <a:gd name="adj" fmla="val 63834"/>
            </a:avLst>
          </a:prstGeom>
          <a:ln w="28575">
            <a:solidFill>
              <a:srgbClr val="3C92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EC274277-E2FA-4F19-BEE6-8568517DD32E}"/>
              </a:ext>
            </a:extLst>
          </p:cNvPr>
          <p:cNvSpPr/>
          <p:nvPr/>
        </p:nvSpPr>
        <p:spPr>
          <a:xfrm rot="16200000">
            <a:off x="6949099" y="3821870"/>
            <a:ext cx="154006" cy="1110617"/>
          </a:xfrm>
          <a:prstGeom prst="leftBracket">
            <a:avLst>
              <a:gd name="adj" fmla="val 63834"/>
            </a:avLst>
          </a:prstGeom>
          <a:ln w="28575">
            <a:solidFill>
              <a:srgbClr val="44BD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6D85A-7F3B-4800-A965-B4B5F0117A5C}"/>
              </a:ext>
            </a:extLst>
          </p:cNvPr>
          <p:cNvSpPr txBox="1"/>
          <p:nvPr/>
        </p:nvSpPr>
        <p:spPr>
          <a:xfrm>
            <a:off x="3363296" y="443466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0547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매뉴얼 조회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FE8BB-BC91-4482-871C-CFCAD7353384}"/>
              </a:ext>
            </a:extLst>
          </p:cNvPr>
          <p:cNvSpPr txBox="1"/>
          <p:nvPr/>
        </p:nvSpPr>
        <p:spPr>
          <a:xfrm>
            <a:off x="5306648" y="4415616"/>
            <a:ext cx="65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A8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D4E4AC-7EB2-4F9A-B1AB-227012261CE1}"/>
              </a:ext>
            </a:extLst>
          </p:cNvPr>
          <p:cNvSpPr txBox="1"/>
          <p:nvPr/>
        </p:nvSpPr>
        <p:spPr>
          <a:xfrm>
            <a:off x="6485718" y="4456026"/>
            <a:ext cx="111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1ABB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직원관리</a:t>
            </a:r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EE18A81F-A6FC-4905-ADA0-987A8D56257F}"/>
              </a:ext>
            </a:extLst>
          </p:cNvPr>
          <p:cNvSpPr/>
          <p:nvPr/>
        </p:nvSpPr>
        <p:spPr>
          <a:xfrm rot="16200000">
            <a:off x="2236724" y="3467101"/>
            <a:ext cx="134047" cy="1800200"/>
          </a:xfrm>
          <a:prstGeom prst="leftBracket">
            <a:avLst>
              <a:gd name="adj" fmla="val 63834"/>
            </a:avLst>
          </a:prstGeom>
          <a:ln w="28575">
            <a:solidFill>
              <a:srgbClr val="3054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DA615-EC22-498C-999D-DBFBFB3696FA}"/>
              </a:ext>
            </a:extLst>
          </p:cNvPr>
          <p:cNvSpPr txBox="1"/>
          <p:nvPr/>
        </p:nvSpPr>
        <p:spPr>
          <a:xfrm>
            <a:off x="1710248" y="4453275"/>
            <a:ext cx="166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0547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일일업무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69A1D-BFBA-41DA-9C85-F01999703215}"/>
              </a:ext>
            </a:extLst>
          </p:cNvPr>
          <p:cNvSpPr/>
          <p:nvPr/>
        </p:nvSpPr>
        <p:spPr>
          <a:xfrm>
            <a:off x="395536" y="514388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jUnit</a:t>
            </a:r>
            <a:r>
              <a:rPr lang="en-US" altLang="ko-KR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Test API</a:t>
            </a:r>
            <a:endParaRPr lang="ko-KR" altLang="en-US" sz="20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EB870D-1639-4A2A-9E51-592278D928CC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BC1459-4092-47C7-B588-419A90CE59E7}"/>
              </a:ext>
            </a:extLst>
          </p:cNvPr>
          <p:cNvSpPr/>
          <p:nvPr/>
        </p:nvSpPr>
        <p:spPr>
          <a:xfrm>
            <a:off x="6372199" y="915566"/>
            <a:ext cx="1209211" cy="720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32F1CF-7C06-49ED-B585-B8B4BFD1C557}"/>
              </a:ext>
            </a:extLst>
          </p:cNvPr>
          <p:cNvSpPr/>
          <p:nvPr/>
        </p:nvSpPr>
        <p:spPr>
          <a:xfrm>
            <a:off x="1325744" y="1471092"/>
            <a:ext cx="6414608" cy="2756841"/>
          </a:xfrm>
          <a:prstGeom prst="rect">
            <a:avLst/>
          </a:prstGeom>
          <a:noFill/>
          <a:ln w="28575">
            <a:solidFill>
              <a:srgbClr val="8E0C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75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8499860A-FFA1-47D5-A29C-86C32D5E1E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8" y="1370359"/>
            <a:ext cx="1498972" cy="1497600"/>
          </a:xfrm>
          <a:noFill/>
          <a:ln>
            <a:solidFill>
              <a:srgbClr val="3284E2"/>
            </a:solidFill>
          </a:ln>
        </p:spPr>
      </p:pic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48824C79-8C6F-4A28-AB95-7DEFB42D6228}"/>
              </a:ext>
            </a:extLst>
          </p:cNvPr>
          <p:cNvPicPr>
            <a:picLocks noGrp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72" y="1351963"/>
            <a:ext cx="1497600" cy="1497600"/>
          </a:xfrm>
          <a:noFill/>
          <a:ln>
            <a:solidFill>
              <a:srgbClr val="3284E2"/>
            </a:solidFill>
          </a:ln>
        </p:spPr>
      </p:pic>
      <p:sp>
        <p:nvSpPr>
          <p:cNvPr id="55" name="Text Placeholder 17"/>
          <p:cNvSpPr txBox="1">
            <a:spLocks/>
          </p:cNvSpPr>
          <p:nvPr/>
        </p:nvSpPr>
        <p:spPr>
          <a:xfrm>
            <a:off x="251520" y="3150754"/>
            <a:ext cx="1571084" cy="289705"/>
          </a:xfrm>
          <a:prstGeom prst="rect">
            <a:avLst/>
          </a:prstGeom>
          <a:solidFill>
            <a:srgbClr val="3284E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홍윤영</a:t>
            </a:r>
            <a:endParaRPr 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6" name="Text Placeholder 18"/>
          <p:cNvSpPr txBox="1">
            <a:spLocks/>
          </p:cNvSpPr>
          <p:nvPr/>
        </p:nvSpPr>
        <p:spPr>
          <a:xfrm>
            <a:off x="220192" y="3499719"/>
            <a:ext cx="1656888" cy="22689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Project Manager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1520" y="3726396"/>
            <a:ext cx="15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 총괄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DB Modeling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DAO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9" name="Text Placeholder 17"/>
          <p:cNvSpPr txBox="1">
            <a:spLocks/>
          </p:cNvSpPr>
          <p:nvPr/>
        </p:nvSpPr>
        <p:spPr>
          <a:xfrm>
            <a:off x="2064812" y="3150754"/>
            <a:ext cx="1571084" cy="289705"/>
          </a:xfrm>
          <a:prstGeom prst="rect">
            <a:avLst/>
          </a:prstGeom>
          <a:solidFill>
            <a:srgbClr val="3284E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주찬영</a:t>
            </a:r>
            <a:endParaRPr 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Text Placeholder 18"/>
          <p:cNvSpPr txBox="1">
            <a:spLocks/>
          </p:cNvSpPr>
          <p:nvPr/>
        </p:nvSpPr>
        <p:spPr>
          <a:xfrm>
            <a:off x="2064812" y="3499719"/>
            <a:ext cx="1571084" cy="22689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SW Architect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064812" y="3726396"/>
            <a:ext cx="1571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디자인 총괄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mybatis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세팅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단위테스트 총괄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3" name="Text Placeholder 17"/>
          <p:cNvSpPr txBox="1">
            <a:spLocks/>
          </p:cNvSpPr>
          <p:nvPr/>
        </p:nvSpPr>
        <p:spPr>
          <a:xfrm>
            <a:off x="5492106" y="3150754"/>
            <a:ext cx="1571084" cy="289705"/>
          </a:xfrm>
          <a:prstGeom prst="rect">
            <a:avLst/>
          </a:prstGeom>
          <a:solidFill>
            <a:srgbClr val="3284E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김태훈</a:t>
            </a:r>
            <a:endParaRPr 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4" name="Text Placeholder 18"/>
          <p:cNvSpPr txBox="1">
            <a:spLocks/>
          </p:cNvSpPr>
          <p:nvPr/>
        </p:nvSpPr>
        <p:spPr>
          <a:xfrm>
            <a:off x="5492106" y="3499719"/>
            <a:ext cx="1571084" cy="22689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Programmer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492106" y="3726396"/>
            <a:ext cx="15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기능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SQL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PPT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제작</a:t>
            </a:r>
          </a:p>
        </p:txBody>
      </p:sp>
      <p:sp>
        <p:nvSpPr>
          <p:cNvPr id="67" name="Text Placeholder 17"/>
          <p:cNvSpPr txBox="1">
            <a:spLocks/>
          </p:cNvSpPr>
          <p:nvPr/>
        </p:nvSpPr>
        <p:spPr>
          <a:xfrm>
            <a:off x="7319226" y="3154973"/>
            <a:ext cx="1571084" cy="289705"/>
          </a:xfrm>
          <a:prstGeom prst="rect">
            <a:avLst/>
          </a:prstGeom>
          <a:solidFill>
            <a:srgbClr val="3284E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장윤석</a:t>
            </a:r>
            <a:endParaRPr 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6AED578-4323-426F-907C-B10A7B16F39E}"/>
              </a:ext>
            </a:extLst>
          </p:cNvPr>
          <p:cNvSpPr/>
          <p:nvPr/>
        </p:nvSpPr>
        <p:spPr>
          <a:xfrm>
            <a:off x="3857283" y="1375261"/>
            <a:ext cx="1466977" cy="1485951"/>
          </a:xfrm>
          <a:prstGeom prst="ellipse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 Placeholder 18"/>
          <p:cNvSpPr txBox="1">
            <a:spLocks/>
          </p:cNvSpPr>
          <p:nvPr/>
        </p:nvSpPr>
        <p:spPr>
          <a:xfrm>
            <a:off x="7319226" y="3503938"/>
            <a:ext cx="1571084" cy="22689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Programmer</a:t>
            </a:r>
            <a:endParaRPr lang="en-US" sz="1400" b="1" dirty="0">
              <a:solidFill>
                <a:srgbClr val="3284E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19226" y="3730615"/>
            <a:ext cx="15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DB Modeling</a:t>
            </a:r>
          </a:p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jUnit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Test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예외처리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A4F40CC-968A-4EED-BC7F-5EEE513060A7}"/>
              </a:ext>
            </a:extLst>
          </p:cNvPr>
          <p:cNvSpPr txBox="1">
            <a:spLocks/>
          </p:cNvSpPr>
          <p:nvPr/>
        </p:nvSpPr>
        <p:spPr>
          <a:xfrm>
            <a:off x="3765446" y="3151509"/>
            <a:ext cx="1571084" cy="289705"/>
          </a:xfrm>
          <a:prstGeom prst="rect">
            <a:avLst/>
          </a:prstGeom>
          <a:solidFill>
            <a:srgbClr val="3284E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김연진</a:t>
            </a:r>
            <a:endParaRPr 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C50F0FB9-27EA-46A3-987F-DFEFA056D26C}"/>
              </a:ext>
            </a:extLst>
          </p:cNvPr>
          <p:cNvSpPr txBox="1">
            <a:spLocks/>
          </p:cNvSpPr>
          <p:nvPr/>
        </p:nvSpPr>
        <p:spPr>
          <a:xfrm>
            <a:off x="3765446" y="3500474"/>
            <a:ext cx="1571084" cy="22689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Programmer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795C01-01EC-4D34-AD1F-FC3834268613}"/>
              </a:ext>
            </a:extLst>
          </p:cNvPr>
          <p:cNvSpPr txBox="1"/>
          <p:nvPr/>
        </p:nvSpPr>
        <p:spPr>
          <a:xfrm>
            <a:off x="3765446" y="3727151"/>
            <a:ext cx="15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디자인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기능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SQL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PPT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제작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309BF7-D389-46AC-AF57-17A27EBDC234}"/>
              </a:ext>
            </a:extLst>
          </p:cNvPr>
          <p:cNvSpPr/>
          <p:nvPr/>
        </p:nvSpPr>
        <p:spPr>
          <a:xfrm>
            <a:off x="3837558" y="1351309"/>
            <a:ext cx="1498972" cy="1498972"/>
          </a:xfrm>
          <a:prstGeom prst="ellipse">
            <a:avLst/>
          </a:prstGeom>
          <a:noFill/>
          <a:ln w="38100">
            <a:solidFill>
              <a:srgbClr val="3284E2"/>
            </a:solidFill>
          </a:ln>
        </p:spPr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721C731E-AEB6-417F-B6D0-E01F362D825F}"/>
              </a:ext>
            </a:extLst>
          </p:cNvPr>
          <p:cNvPicPr>
            <a:picLocks noGrp="1"/>
          </p:cNvPicPr>
          <p:nvPr>
            <p:ph type="pic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848" y="1366658"/>
            <a:ext cx="1497600" cy="1497600"/>
          </a:xfrm>
          <a:ln>
            <a:solidFill>
              <a:srgbClr val="3284E2"/>
            </a:solidFill>
          </a:ln>
        </p:spPr>
      </p:pic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FF7BECDF-4C83-42C4-ABC6-89AB669F1AC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 b="7311"/>
          <a:stretch>
            <a:fillRect/>
          </a:stretch>
        </p:blipFill>
        <p:spPr>
          <a:xfrm>
            <a:off x="2075529" y="1363612"/>
            <a:ext cx="1497600" cy="1497600"/>
          </a:xfrm>
          <a:ln>
            <a:solidFill>
              <a:srgbClr val="3284E2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9BD43-6EE6-4751-91C2-BE49425835E0}"/>
              </a:ext>
            </a:extLst>
          </p:cNvPr>
          <p:cNvSpPr/>
          <p:nvPr/>
        </p:nvSpPr>
        <p:spPr>
          <a:xfrm>
            <a:off x="374606" y="46226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6F79CD-F803-4130-9D15-DE12484E2873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id="{912EB8A6-9211-44FD-BC62-6F681389316B}"/>
              </a:ext>
            </a:extLst>
          </p:cNvPr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FCFFB0-F44E-400B-97DA-D945F5D62466}"/>
              </a:ext>
            </a:extLst>
          </p:cNvPr>
          <p:cNvSpPr/>
          <p:nvPr/>
        </p:nvSpPr>
        <p:spPr>
          <a:xfrm>
            <a:off x="4046729" y="1359056"/>
            <a:ext cx="1092472" cy="1485951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959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다리꼴 8"/>
          <p:cNvSpPr/>
          <p:nvPr/>
        </p:nvSpPr>
        <p:spPr>
          <a:xfrm rot="5400000">
            <a:off x="1676320" y="2511665"/>
            <a:ext cx="2077808" cy="833236"/>
          </a:xfrm>
          <a:prstGeom prst="trapezoid">
            <a:avLst>
              <a:gd name="adj" fmla="val 11733"/>
            </a:avLst>
          </a:prstGeom>
          <a:solidFill>
            <a:srgbClr val="3A89BC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다리꼴 9"/>
          <p:cNvSpPr/>
          <p:nvPr/>
        </p:nvSpPr>
        <p:spPr>
          <a:xfrm rot="5400000">
            <a:off x="697393" y="2413910"/>
            <a:ext cx="2302592" cy="1034098"/>
          </a:xfrm>
          <a:prstGeom prst="trapezoid">
            <a:avLst>
              <a:gd name="adj" fmla="val 9386"/>
            </a:avLst>
          </a:prstGeom>
          <a:solidFill>
            <a:srgbClr val="41AFB5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다리꼴 10"/>
          <p:cNvSpPr/>
          <p:nvPr/>
        </p:nvSpPr>
        <p:spPr>
          <a:xfrm rot="5400000">
            <a:off x="-499088" y="2276016"/>
            <a:ext cx="2565912" cy="1285174"/>
          </a:xfrm>
          <a:prstGeom prst="trapezoid">
            <a:avLst>
              <a:gd name="adj" fmla="val 9367"/>
            </a:avLst>
          </a:prstGeom>
          <a:solidFill>
            <a:schemeClr val="accent1">
              <a:lumMod val="75000"/>
            </a:schemeClr>
          </a:solidFill>
          <a:ln w="28575"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1" y="2705257"/>
            <a:ext cx="108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  <a:endParaRPr lang="ko-KR" altLang="en-US" sz="2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6456" y="2705258"/>
            <a:ext cx="87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5738" y="2705257"/>
            <a:ext cx="694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58" name="사다리꼴 57"/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사다리꼴 34">
            <a:extLst>
              <a:ext uri="{FF2B5EF4-FFF2-40B4-BE49-F238E27FC236}">
                <a16:creationId xmlns:a16="http://schemas.microsoft.com/office/drawing/2014/main" id="{F96B046E-8D4A-450E-8F78-5031D39ECD4E}"/>
              </a:ext>
            </a:extLst>
          </p:cNvPr>
          <p:cNvSpPr/>
          <p:nvPr/>
        </p:nvSpPr>
        <p:spPr>
          <a:xfrm rot="5400000">
            <a:off x="3338371" y="2584177"/>
            <a:ext cx="1673339" cy="682814"/>
          </a:xfrm>
          <a:prstGeom prst="trapezoid">
            <a:avLst>
              <a:gd name="adj" fmla="val 14682"/>
            </a:avLst>
          </a:prstGeom>
          <a:solidFill>
            <a:srgbClr val="305472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D9107BC4-77C1-4F34-AB74-A959972FA1DA}"/>
              </a:ext>
            </a:extLst>
          </p:cNvPr>
          <p:cNvSpPr/>
          <p:nvPr/>
        </p:nvSpPr>
        <p:spPr>
          <a:xfrm rot="5400000">
            <a:off x="2546380" y="2543216"/>
            <a:ext cx="1879442" cy="784389"/>
          </a:xfrm>
          <a:prstGeom prst="trapezoid">
            <a:avLst>
              <a:gd name="adj" fmla="val 11891"/>
            </a:avLst>
          </a:prstGeom>
          <a:solidFill>
            <a:srgbClr val="36739F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85FE0-9C6A-4CBB-BF3F-8B617385942A}"/>
              </a:ext>
            </a:extLst>
          </p:cNvPr>
          <p:cNvSpPr txBox="1"/>
          <p:nvPr/>
        </p:nvSpPr>
        <p:spPr>
          <a:xfrm>
            <a:off x="3128259" y="2720646"/>
            <a:ext cx="694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5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B32D42-E612-4DCF-BE2F-D3B17452E9CE}"/>
              </a:ext>
            </a:extLst>
          </p:cNvPr>
          <p:cNvSpPr txBox="1"/>
          <p:nvPr/>
        </p:nvSpPr>
        <p:spPr>
          <a:xfrm>
            <a:off x="3833634" y="2751423"/>
            <a:ext cx="69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2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</a:t>
            </a:r>
          </a:p>
        </p:txBody>
      </p:sp>
      <p:cxnSp>
        <p:nvCxnSpPr>
          <p:cNvPr id="22" name="꺾인 연결선 46">
            <a:extLst>
              <a:ext uri="{FF2B5EF4-FFF2-40B4-BE49-F238E27FC236}">
                <a16:creationId xmlns:a16="http://schemas.microsoft.com/office/drawing/2014/main" id="{D433101D-56C1-4E73-808F-DE8A502EFCD0}"/>
              </a:ext>
            </a:extLst>
          </p:cNvPr>
          <p:cNvCxnSpPr>
            <a:cxnSpLocks/>
            <a:stCxn id="35" idx="1"/>
          </p:cNvCxnSpPr>
          <p:nvPr/>
        </p:nvCxnSpPr>
        <p:spPr>
          <a:xfrm rot="5400000" flipH="1" flipV="1">
            <a:off x="4321030" y="1194363"/>
            <a:ext cx="798686" cy="1090668"/>
          </a:xfrm>
          <a:prstGeom prst="bentConnector2">
            <a:avLst/>
          </a:prstGeom>
          <a:ln w="28575">
            <a:solidFill>
              <a:srgbClr val="3A5F7E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29308E-A621-498E-AE38-58CB299613D9}"/>
              </a:ext>
            </a:extLst>
          </p:cNvPr>
          <p:cNvSpPr txBox="1"/>
          <p:nvPr/>
        </p:nvSpPr>
        <p:spPr>
          <a:xfrm>
            <a:off x="5494059" y="1113863"/>
            <a:ext cx="2517713" cy="318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250000"/>
              </a:lnSpc>
              <a:buClr>
                <a:srgbClr val="85D8DE"/>
              </a:buClr>
              <a:buFont typeface="Wingdings" panose="05000000000000000000" pitchFamily="2" charset="2"/>
              <a:buChar char="§"/>
            </a:pPr>
            <a:r>
              <a:rPr lang="ko-KR" altLang="en-US" sz="2100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</a:t>
            </a:r>
            <a:endParaRPr lang="en-US" altLang="ko-KR" sz="2100" b="1" spc="38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 defTabSz="685800">
              <a:lnSpc>
                <a:spcPct val="250000"/>
              </a:lnSpc>
              <a:buClr>
                <a:srgbClr val="85D8DE"/>
              </a:buClr>
              <a:buFont typeface="Wingdings" panose="05000000000000000000" pitchFamily="2" charset="2"/>
              <a:buChar char="§"/>
            </a:pPr>
            <a:r>
              <a:rPr lang="ko-KR" altLang="en-US" sz="2100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사업화 전략</a:t>
            </a:r>
            <a:endParaRPr lang="en-US" altLang="ko-KR" sz="2100" b="1" spc="38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 defTabSz="685800">
              <a:lnSpc>
                <a:spcPct val="250000"/>
              </a:lnSpc>
              <a:buClr>
                <a:srgbClr val="85D8DE"/>
              </a:buClr>
              <a:buFont typeface="Wingdings" panose="05000000000000000000" pitchFamily="2" charset="2"/>
              <a:buChar char="§"/>
            </a:pPr>
            <a:r>
              <a:rPr lang="ko-KR" altLang="en-US" sz="2100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리뷰</a:t>
            </a:r>
            <a:endParaRPr lang="en-US" altLang="ko-KR" sz="2100" b="1" spc="38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57175" indent="-257175" defTabSz="685800">
              <a:lnSpc>
                <a:spcPct val="250000"/>
              </a:lnSpc>
              <a:buClr>
                <a:srgbClr val="85D8DE"/>
              </a:buClr>
              <a:buFont typeface="Wingdings" panose="05000000000000000000" pitchFamily="2" charset="2"/>
              <a:buChar char="§"/>
            </a:pPr>
            <a:r>
              <a:rPr lang="ko-KR" altLang="en-US" sz="2100" b="1" spc="38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후기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A8DDF8-F743-4938-9B37-C75E136263BC}"/>
              </a:ext>
            </a:extLst>
          </p:cNvPr>
          <p:cNvSpPr/>
          <p:nvPr/>
        </p:nvSpPr>
        <p:spPr>
          <a:xfrm>
            <a:off x="374606" y="46226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AB062E-5639-410D-8D2D-F069C9E3D0B2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82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다리꼴 21">
            <a:extLst>
              <a:ext uri="{FF2B5EF4-FFF2-40B4-BE49-F238E27FC236}">
                <a16:creationId xmlns:a16="http://schemas.microsoft.com/office/drawing/2014/main" id="{F776FE5B-F95F-4D57-BB35-03707A2B07D7}"/>
              </a:ext>
            </a:extLst>
          </p:cNvPr>
          <p:cNvSpPr/>
          <p:nvPr/>
        </p:nvSpPr>
        <p:spPr>
          <a:xfrm rot="5400000">
            <a:off x="4544035" y="537670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62E7C-2696-4E9F-9323-BD05967E955D}"/>
              </a:ext>
            </a:extLst>
          </p:cNvPr>
          <p:cNvSpPr txBox="1"/>
          <p:nvPr/>
        </p:nvSpPr>
        <p:spPr>
          <a:xfrm>
            <a:off x="2333723" y="23073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배정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EABDC91-F472-4545-B579-3D4D847EC210}"/>
              </a:ext>
            </a:extLst>
          </p:cNvPr>
          <p:cNvCxnSpPr>
            <a:cxnSpLocks/>
          </p:cNvCxnSpPr>
          <p:nvPr/>
        </p:nvCxnSpPr>
        <p:spPr>
          <a:xfrm>
            <a:off x="2292199" y="590565"/>
            <a:ext cx="1343697" cy="0"/>
          </a:xfrm>
          <a:prstGeom prst="line">
            <a:avLst/>
          </a:prstGeom>
          <a:ln w="38100">
            <a:solidFill>
              <a:srgbClr val="30537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F2D72B-359C-4B23-8CEF-017BEE7CD77C}"/>
              </a:ext>
            </a:extLst>
          </p:cNvPr>
          <p:cNvSpPr txBox="1"/>
          <p:nvPr/>
        </p:nvSpPr>
        <p:spPr>
          <a:xfrm>
            <a:off x="5752364" y="195486"/>
            <a:ext cx="22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완료자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8ED3DC-0B9C-4745-8521-BE990CAA9F0E}"/>
              </a:ext>
            </a:extLst>
          </p:cNvPr>
          <p:cNvCxnSpPr>
            <a:cxnSpLocks/>
          </p:cNvCxnSpPr>
          <p:nvPr/>
        </p:nvCxnSpPr>
        <p:spPr>
          <a:xfrm>
            <a:off x="5536461" y="530431"/>
            <a:ext cx="1343697" cy="0"/>
          </a:xfrm>
          <a:prstGeom prst="line">
            <a:avLst/>
          </a:prstGeom>
          <a:ln w="38100">
            <a:solidFill>
              <a:srgbClr val="48CDA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관리자업무배정">
            <a:hlinkClick r:id="" action="ppaction://media"/>
            <a:extLst>
              <a:ext uri="{FF2B5EF4-FFF2-40B4-BE49-F238E27FC236}">
                <a16:creationId xmlns:a16="http://schemas.microsoft.com/office/drawing/2014/main" id="{F14DA464-C645-42E3-8211-850611F216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95052" y="678760"/>
            <a:ext cx="2508996" cy="419927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관리자업무완료확인">
            <a:hlinkClick r:id="" action="ppaction://media"/>
            <a:extLst>
              <a:ext uri="{FF2B5EF4-FFF2-40B4-BE49-F238E27FC236}">
                <a16:creationId xmlns:a16="http://schemas.microsoft.com/office/drawing/2014/main" id="{F75B2A31-DC3D-414A-A753-C11AA15C9E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63404" y="648102"/>
            <a:ext cx="2508996" cy="419826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36DA03-EF23-4F58-83B5-D0C008B298E4}"/>
              </a:ext>
            </a:extLst>
          </p:cNvPr>
          <p:cNvSpPr/>
          <p:nvPr/>
        </p:nvSpPr>
        <p:spPr>
          <a:xfrm>
            <a:off x="374606" y="267493"/>
            <a:ext cx="1889236" cy="2520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378"/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378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배정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378"/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378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범위 대비</a:t>
            </a:r>
            <a:b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110%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96418C-FB0B-40AA-A175-208797E611EE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45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다리꼴 21">
            <a:extLst>
              <a:ext uri="{FF2B5EF4-FFF2-40B4-BE49-F238E27FC236}">
                <a16:creationId xmlns:a16="http://schemas.microsoft.com/office/drawing/2014/main" id="{F776FE5B-F95F-4D57-BB35-03707A2B07D7}"/>
              </a:ext>
            </a:extLst>
          </p:cNvPr>
          <p:cNvSpPr/>
          <p:nvPr/>
        </p:nvSpPr>
        <p:spPr>
          <a:xfrm rot="5400000">
            <a:off x="4544035" y="537670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62E7C-2696-4E9F-9323-BD05967E955D}"/>
              </a:ext>
            </a:extLst>
          </p:cNvPr>
          <p:cNvSpPr txBox="1"/>
          <p:nvPr/>
        </p:nvSpPr>
        <p:spPr>
          <a:xfrm>
            <a:off x="2261714" y="230737"/>
            <a:ext cx="2670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완료자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 확인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EABDC91-F472-4545-B579-3D4D847EC210}"/>
              </a:ext>
            </a:extLst>
          </p:cNvPr>
          <p:cNvCxnSpPr>
            <a:cxnSpLocks/>
          </p:cNvCxnSpPr>
          <p:nvPr/>
        </p:nvCxnSpPr>
        <p:spPr>
          <a:xfrm>
            <a:off x="2292199" y="590565"/>
            <a:ext cx="1343697" cy="0"/>
          </a:xfrm>
          <a:prstGeom prst="line">
            <a:avLst/>
          </a:prstGeom>
          <a:ln w="38100">
            <a:solidFill>
              <a:srgbClr val="30537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F2D72B-359C-4B23-8CEF-017BEE7CD77C}"/>
              </a:ext>
            </a:extLst>
          </p:cNvPr>
          <p:cNvSpPr txBox="1"/>
          <p:nvPr/>
        </p:nvSpPr>
        <p:spPr>
          <a:xfrm>
            <a:off x="5752364" y="195486"/>
            <a:ext cx="22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완료자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8ED3DC-0B9C-4745-8521-BE990CAA9F0E}"/>
              </a:ext>
            </a:extLst>
          </p:cNvPr>
          <p:cNvCxnSpPr>
            <a:cxnSpLocks/>
          </p:cNvCxnSpPr>
          <p:nvPr/>
        </p:nvCxnSpPr>
        <p:spPr>
          <a:xfrm>
            <a:off x="5536461" y="530431"/>
            <a:ext cx="1343697" cy="0"/>
          </a:xfrm>
          <a:prstGeom prst="line">
            <a:avLst/>
          </a:prstGeom>
          <a:ln w="38100">
            <a:solidFill>
              <a:srgbClr val="48CDA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관리자업무완료확인">
            <a:hlinkClick r:id="" action="ppaction://media"/>
            <a:extLst>
              <a:ext uri="{FF2B5EF4-FFF2-40B4-BE49-F238E27FC236}">
                <a16:creationId xmlns:a16="http://schemas.microsoft.com/office/drawing/2014/main" id="{F75B2A31-DC3D-414A-A753-C11AA15C9E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3404" y="648102"/>
            <a:ext cx="2508996" cy="419826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직원업무완료등록">
            <a:hlinkClick r:id="" action="ppaction://media"/>
            <a:extLst>
              <a:ext uri="{FF2B5EF4-FFF2-40B4-BE49-F238E27FC236}">
                <a16:creationId xmlns:a16="http://schemas.microsoft.com/office/drawing/2014/main" id="{7D96764A-2DEB-4F6A-A7F6-D6529917108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5052" y="684599"/>
            <a:ext cx="2508996" cy="419827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0BD8F2-D574-48B6-898F-2E3569B21BCC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554F7C-788E-4B89-88D9-70FCF10A9040}"/>
              </a:ext>
            </a:extLst>
          </p:cNvPr>
          <p:cNvSpPr/>
          <p:nvPr/>
        </p:nvSpPr>
        <p:spPr>
          <a:xfrm>
            <a:off x="374606" y="267493"/>
            <a:ext cx="1889236" cy="2520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378"/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378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배정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378"/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378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범위 대비</a:t>
            </a:r>
            <a:b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110%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26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4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다리꼴 21">
            <a:extLst>
              <a:ext uri="{FF2B5EF4-FFF2-40B4-BE49-F238E27FC236}">
                <a16:creationId xmlns:a16="http://schemas.microsoft.com/office/drawing/2014/main" id="{F776FE5B-F95F-4D57-BB35-03707A2B07D7}"/>
              </a:ext>
            </a:extLst>
          </p:cNvPr>
          <p:cNvSpPr/>
          <p:nvPr/>
        </p:nvSpPr>
        <p:spPr>
          <a:xfrm rot="5400000">
            <a:off x="4544035" y="537670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3E2505-D016-472D-B342-28F302334F35}"/>
              </a:ext>
            </a:extLst>
          </p:cNvPr>
          <p:cNvSpPr txBox="1"/>
          <p:nvPr/>
        </p:nvSpPr>
        <p:spPr>
          <a:xfrm>
            <a:off x="2567060" y="230319"/>
            <a:ext cx="1966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매뉴얼 조회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A3CD06-296E-44F8-B10C-A8EA36A451AA}"/>
              </a:ext>
            </a:extLst>
          </p:cNvPr>
          <p:cNvCxnSpPr>
            <a:cxnSpLocks/>
          </p:cNvCxnSpPr>
          <p:nvPr/>
        </p:nvCxnSpPr>
        <p:spPr>
          <a:xfrm>
            <a:off x="2411760" y="563190"/>
            <a:ext cx="1343697" cy="0"/>
          </a:xfrm>
          <a:prstGeom prst="line">
            <a:avLst/>
          </a:prstGeom>
          <a:ln w="38100">
            <a:solidFill>
              <a:srgbClr val="6FB7C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F2D72B-359C-4B23-8CEF-017BEE7CD77C}"/>
              </a:ext>
            </a:extLst>
          </p:cNvPr>
          <p:cNvSpPr txBox="1"/>
          <p:nvPr/>
        </p:nvSpPr>
        <p:spPr>
          <a:xfrm>
            <a:off x="5782186" y="228245"/>
            <a:ext cx="2279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직원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8ED3DC-0B9C-4745-8521-BE990CAA9F0E}"/>
              </a:ext>
            </a:extLst>
          </p:cNvPr>
          <p:cNvCxnSpPr>
            <a:cxnSpLocks/>
          </p:cNvCxnSpPr>
          <p:nvPr/>
        </p:nvCxnSpPr>
        <p:spPr>
          <a:xfrm>
            <a:off x="5566283" y="563190"/>
            <a:ext cx="1343697" cy="0"/>
          </a:xfrm>
          <a:prstGeom prst="line">
            <a:avLst/>
          </a:prstGeom>
          <a:ln w="38100">
            <a:solidFill>
              <a:srgbClr val="48CDA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관리자매뉴얼조회">
            <a:hlinkClick r:id="" action="ppaction://media"/>
            <a:extLst>
              <a:ext uri="{FF2B5EF4-FFF2-40B4-BE49-F238E27FC236}">
                <a16:creationId xmlns:a16="http://schemas.microsoft.com/office/drawing/2014/main" id="{AFA48C51-4C6C-4056-8AE2-CE5DA0B856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01154" y="659906"/>
            <a:ext cx="2508605" cy="41976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관리자직원관리">
            <a:hlinkClick r:id="" action="ppaction://media"/>
            <a:extLst>
              <a:ext uri="{FF2B5EF4-FFF2-40B4-BE49-F238E27FC236}">
                <a16:creationId xmlns:a16="http://schemas.microsoft.com/office/drawing/2014/main" id="{A9836BB5-1902-4209-8C71-9D2F9AE7F7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45821" y="678406"/>
            <a:ext cx="2508605" cy="41976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FD2973-8DB8-4F2E-A11E-D1177307A9CC}"/>
              </a:ext>
            </a:extLst>
          </p:cNvPr>
          <p:cNvSpPr/>
          <p:nvPr/>
        </p:nvSpPr>
        <p:spPr>
          <a:xfrm>
            <a:off x="374606" y="267493"/>
            <a:ext cx="1889236" cy="1368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시연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378"/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378"/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업무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552E77-2EB7-47C2-AD00-C9AED5BE048D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67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62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65048" y="1500591"/>
            <a:ext cx="1580694" cy="2573783"/>
            <a:chOff x="3347864" y="1043588"/>
            <a:chExt cx="2127894" cy="3464768"/>
          </a:xfrm>
        </p:grpSpPr>
        <p:grpSp>
          <p:nvGrpSpPr>
            <p:cNvPr id="5" name="Group 4"/>
            <p:cNvGrpSpPr/>
            <p:nvPr/>
          </p:nvGrpSpPr>
          <p:grpSpPr>
            <a:xfrm>
              <a:off x="3347864" y="1043588"/>
              <a:ext cx="1807516" cy="1944216"/>
              <a:chOff x="3347864" y="1043588"/>
              <a:chExt cx="1807516" cy="1944216"/>
            </a:xfrm>
          </p:grpSpPr>
          <p:sp>
            <p:nvSpPr>
              <p:cNvPr id="9" name="Up Arrow 8"/>
              <p:cNvSpPr/>
              <p:nvPr/>
            </p:nvSpPr>
            <p:spPr>
              <a:xfrm>
                <a:off x="3347864" y="1043588"/>
                <a:ext cx="864096" cy="1152128"/>
              </a:xfrm>
              <a:prstGeom prst="upArrow">
                <a:avLst>
                  <a:gd name="adj1" fmla="val 50000"/>
                  <a:gd name="adj2" fmla="val 6862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Block Arc 9"/>
              <p:cNvSpPr/>
              <p:nvPr/>
            </p:nvSpPr>
            <p:spPr>
              <a:xfrm rot="10800000">
                <a:off x="3571204" y="1403628"/>
                <a:ext cx="1584176" cy="1584176"/>
              </a:xfrm>
              <a:prstGeom prst="blockArc">
                <a:avLst>
                  <a:gd name="adj1" fmla="val 16074307"/>
                  <a:gd name="adj2" fmla="val 209627"/>
                  <a:gd name="adj3" fmla="val 27266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10800000">
              <a:off x="3668242" y="2564140"/>
              <a:ext cx="1807516" cy="1944216"/>
              <a:chOff x="3347864" y="1043588"/>
              <a:chExt cx="1807516" cy="1944216"/>
            </a:xfrm>
          </p:grpSpPr>
          <p:sp>
            <p:nvSpPr>
              <p:cNvPr id="7" name="Up Arrow 6"/>
              <p:cNvSpPr/>
              <p:nvPr/>
            </p:nvSpPr>
            <p:spPr>
              <a:xfrm>
                <a:off x="3347864" y="1043588"/>
                <a:ext cx="864096" cy="1152128"/>
              </a:xfrm>
              <a:prstGeom prst="upArrow">
                <a:avLst>
                  <a:gd name="adj1" fmla="val 50000"/>
                  <a:gd name="adj2" fmla="val 6862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Block Arc 7"/>
              <p:cNvSpPr/>
              <p:nvPr/>
            </p:nvSpPr>
            <p:spPr>
              <a:xfrm rot="10800000">
                <a:off x="3571204" y="1403628"/>
                <a:ext cx="1584176" cy="1584176"/>
              </a:xfrm>
              <a:prstGeom prst="blockArc">
                <a:avLst>
                  <a:gd name="adj1" fmla="val 16074307"/>
                  <a:gd name="adj2" fmla="val 209627"/>
                  <a:gd name="adj3" fmla="val 2726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64492" y="2715766"/>
            <a:ext cx="3275856" cy="1912858"/>
            <a:chOff x="5436096" y="2435285"/>
            <a:chExt cx="3056376" cy="1912858"/>
          </a:xfrm>
        </p:grpSpPr>
        <p:sp>
          <p:nvSpPr>
            <p:cNvPr id="14" name="TextBox 13"/>
            <p:cNvSpPr txBox="1"/>
            <p:nvPr/>
          </p:nvSpPr>
          <p:spPr>
            <a:xfrm>
              <a:off x="5436096" y="2435285"/>
              <a:ext cx="28217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현존하는 매장관리 시스템 </a:t>
              </a:r>
              <a:b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매출 규모 시장 조사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36097" y="2963148"/>
              <a:ext cx="3056375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기켄트라스템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방문 고객 집계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IoT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시스템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알밤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직원 근태 관리 어플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PayCheck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직원 급여 관리 어플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</a:t>
              </a:r>
              <a:b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예상 시장규모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 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연간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9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억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±</a:t>
              </a:r>
              <a:r>
                <a:rPr lang="el-GR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α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5708507" y="1995686"/>
            <a:ext cx="576064" cy="5760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79512" y="1205329"/>
            <a:ext cx="2827910" cy="1519831"/>
            <a:chOff x="5436097" y="3211229"/>
            <a:chExt cx="2827910" cy="1519831"/>
          </a:xfrm>
        </p:grpSpPr>
        <p:sp>
          <p:nvSpPr>
            <p:cNvPr id="18" name="TextBox 17"/>
            <p:cNvSpPr txBox="1"/>
            <p:nvPr/>
          </p:nvSpPr>
          <p:spPr>
            <a:xfrm>
              <a:off x="5442300" y="4207840"/>
              <a:ext cx="28217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프랜차이즈 매장 증가로 인한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시장 규모 증가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36097" y="3211229"/>
              <a:ext cx="2821707" cy="8888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프랜차이즈 사업체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 4268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연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9.2%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브랜드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 5273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연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8.9%</a:t>
              </a:r>
              <a:b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</a:b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가맹점 수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현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21.9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만개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연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11%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2252123" y="2801442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5D8D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Block Arc 11">
            <a:extLst>
              <a:ext uri="{FF2B5EF4-FFF2-40B4-BE49-F238E27FC236}">
                <a16:creationId xmlns:a16="http://schemas.microsoft.com/office/drawing/2014/main" id="{8BCFFE58-8ADF-4219-8DD7-91B98F18150B}"/>
              </a:ext>
            </a:extLst>
          </p:cNvPr>
          <p:cNvSpPr/>
          <p:nvPr/>
        </p:nvSpPr>
        <p:spPr>
          <a:xfrm rot="10800000">
            <a:off x="5887785" y="2089372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8B72496D-0E40-4DE9-9941-A90DFB3541B4}"/>
              </a:ext>
            </a:extLst>
          </p:cNvPr>
          <p:cNvSpPr/>
          <p:nvPr/>
        </p:nvSpPr>
        <p:spPr>
          <a:xfrm>
            <a:off x="2390719" y="2926446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693C3F-44A6-43F0-ACA6-E74459374530}"/>
              </a:ext>
            </a:extLst>
          </p:cNvPr>
          <p:cNvSpPr/>
          <p:nvPr/>
        </p:nvSpPr>
        <p:spPr>
          <a:xfrm>
            <a:off x="395536" y="514388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사업화 전략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798704-CAEA-4A3F-9280-C9958381846C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사다리꼴 20">
            <a:extLst>
              <a:ext uri="{FF2B5EF4-FFF2-40B4-BE49-F238E27FC236}">
                <a16:creationId xmlns:a16="http://schemas.microsoft.com/office/drawing/2014/main" id="{BFE41C5A-010A-410F-AE49-90699EA02F1D}"/>
              </a:ext>
            </a:extLst>
          </p:cNvPr>
          <p:cNvSpPr/>
          <p:nvPr/>
        </p:nvSpPr>
        <p:spPr>
          <a:xfrm rot="5400000">
            <a:off x="4544035" y="537670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23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-38048" y="3651870"/>
            <a:ext cx="9144000" cy="57606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ko-KR" sz="2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Big Data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와의 연계</a:t>
            </a:r>
            <a:b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솔루션 판매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컨설팅업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전환</a:t>
            </a:r>
          </a:p>
        </p:txBody>
      </p:sp>
      <p:cxnSp>
        <p:nvCxnSpPr>
          <p:cNvPr id="4" name="Straight Arrow Connector 3"/>
          <p:cNvCxnSpPr>
            <a:cxnSpLocks/>
            <a:endCxn id="8" idx="3"/>
          </p:cNvCxnSpPr>
          <p:nvPr/>
        </p:nvCxnSpPr>
        <p:spPr>
          <a:xfrm flipV="1">
            <a:off x="4577218" y="1442743"/>
            <a:ext cx="1577239" cy="47007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4577217" y="1678519"/>
            <a:ext cx="2570412" cy="23430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  <a:endCxn id="11" idx="2"/>
          </p:cNvCxnSpPr>
          <p:nvPr/>
        </p:nvCxnSpPr>
        <p:spPr>
          <a:xfrm>
            <a:off x="4569903" y="1912822"/>
            <a:ext cx="2812322" cy="49406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  <a:endCxn id="10" idx="2"/>
          </p:cNvCxnSpPr>
          <p:nvPr/>
        </p:nvCxnSpPr>
        <p:spPr>
          <a:xfrm>
            <a:off x="4577217" y="1912822"/>
            <a:ext cx="1887016" cy="953347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026943" y="699542"/>
            <a:ext cx="870714" cy="87071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464233" y="2486197"/>
            <a:ext cx="759942" cy="7599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82225" y="1716822"/>
            <a:ext cx="1380131" cy="13801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H="1" flipV="1">
            <a:off x="3216889" y="1091987"/>
            <a:ext cx="1349896" cy="820835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4" idx="3"/>
          </p:cNvCxnSpPr>
          <p:nvPr/>
        </p:nvCxnSpPr>
        <p:spPr>
          <a:xfrm flipH="1" flipV="1">
            <a:off x="1996371" y="1678519"/>
            <a:ext cx="2570412" cy="23430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2"/>
          </p:cNvCxnSpPr>
          <p:nvPr/>
        </p:nvCxnSpPr>
        <p:spPr>
          <a:xfrm flipH="1">
            <a:off x="1761777" y="1912822"/>
            <a:ext cx="2812322" cy="49406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 flipH="1">
            <a:off x="2679768" y="1912822"/>
            <a:ext cx="1887016" cy="953347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 flipH="1">
            <a:off x="1235425" y="917573"/>
            <a:ext cx="891504" cy="8915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Oval 25"/>
          <p:cNvSpPr/>
          <p:nvPr/>
        </p:nvSpPr>
        <p:spPr>
          <a:xfrm flipH="1">
            <a:off x="381646" y="1716822"/>
            <a:ext cx="1380131" cy="13801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585160" y="1081937"/>
            <a:ext cx="1897587" cy="1897587"/>
          </a:xfrm>
          <a:prstGeom prst="ellipse">
            <a:avLst/>
          </a:prstGeom>
          <a:solidFill>
            <a:srgbClr val="F6F6F6"/>
          </a:solidFill>
          <a:ln w="38100">
            <a:solidFill>
              <a:srgbClr val="328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00608C06-ABB2-4AC6-A093-7E44035747DF}"/>
              </a:ext>
            </a:extLst>
          </p:cNvPr>
          <p:cNvSpPr/>
          <p:nvPr/>
        </p:nvSpPr>
        <p:spPr>
          <a:xfrm>
            <a:off x="6645290" y="2660690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641DF55-94F0-4DAE-94B0-D660D6C99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83" y="440536"/>
            <a:ext cx="1047209" cy="104720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1199857-91C4-4904-B81B-7ED42335A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69" y="589971"/>
            <a:ext cx="1048836" cy="1054706"/>
          </a:xfrm>
          <a:prstGeom prst="rect">
            <a:avLst/>
          </a:prstGeom>
          <a:noFill/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037C2A4-9743-49E9-8134-1690E760CE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339" y="942065"/>
            <a:ext cx="917992" cy="917992"/>
          </a:xfrm>
          <a:prstGeom prst="ellipse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7C0CE57-ECEC-40EB-BF57-F23BB7586D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37" y="2546981"/>
            <a:ext cx="751731" cy="751731"/>
          </a:xfrm>
          <a:prstGeom prst="ellipse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88476CD-612C-463A-BBA5-99D4A525CE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248" y="2182659"/>
            <a:ext cx="1187517" cy="46309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266683B-84F7-4A95-889B-E1D520D365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3" y="1996048"/>
            <a:ext cx="863558" cy="851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0172E7-45B9-4ECC-B2A1-E6FD0B2A7B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48" y="917866"/>
            <a:ext cx="891000" cy="891000"/>
          </a:xfrm>
          <a:prstGeom prst="ellipse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25EFE1-249B-4ACF-B518-5595BFD954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89"/>
          <a:stretch/>
        </p:blipFill>
        <p:spPr>
          <a:xfrm>
            <a:off x="4126424" y="1340186"/>
            <a:ext cx="805753" cy="83135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DCB25D6-C70A-4BF1-89D2-7A11F08101F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3"/>
          <a:stretch/>
        </p:blipFill>
        <p:spPr>
          <a:xfrm>
            <a:off x="3696220" y="2068980"/>
            <a:ext cx="1669617" cy="5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70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D8B0ED-76D7-4007-97D8-0B519F872724}"/>
              </a:ext>
            </a:extLst>
          </p:cNvPr>
          <p:cNvSpPr/>
          <p:nvPr/>
        </p:nvSpPr>
        <p:spPr>
          <a:xfrm>
            <a:off x="0" y="1471094"/>
            <a:ext cx="9144000" cy="2812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다리꼴 50">
            <a:extLst>
              <a:ext uri="{FF2B5EF4-FFF2-40B4-BE49-F238E27FC236}">
                <a16:creationId xmlns:a16="http://schemas.microsoft.com/office/drawing/2014/main" id="{D8AC0371-14D2-4C0D-A310-6AEEA17AA644}"/>
              </a:ext>
            </a:extLst>
          </p:cNvPr>
          <p:cNvSpPr/>
          <p:nvPr/>
        </p:nvSpPr>
        <p:spPr>
          <a:xfrm rot="5400000">
            <a:off x="4525486" y="543027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BF8BEE-3987-454B-A168-AB7EF52986BF}"/>
              </a:ext>
            </a:extLst>
          </p:cNvPr>
          <p:cNvSpPr/>
          <p:nvPr/>
        </p:nvSpPr>
        <p:spPr>
          <a:xfrm>
            <a:off x="395536" y="514389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리뷰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86B899-BC8B-4ADA-80D4-DC107CFEE11F}"/>
              </a:ext>
            </a:extLst>
          </p:cNvPr>
          <p:cNvSpPr/>
          <p:nvPr/>
        </p:nvSpPr>
        <p:spPr>
          <a:xfrm>
            <a:off x="349818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5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6274AD-F990-4FE6-8CB2-FC91E8A0AA7F}"/>
              </a:ext>
            </a:extLst>
          </p:cNvPr>
          <p:cNvGrpSpPr/>
          <p:nvPr/>
        </p:nvGrpSpPr>
        <p:grpSpPr>
          <a:xfrm>
            <a:off x="755577" y="995557"/>
            <a:ext cx="936104" cy="994835"/>
            <a:chOff x="928589" y="1144866"/>
            <a:chExt cx="936104" cy="994835"/>
          </a:xfrm>
        </p:grpSpPr>
        <p:sp>
          <p:nvSpPr>
            <p:cNvPr id="10" name="Oval 9"/>
            <p:cNvSpPr/>
            <p:nvPr/>
          </p:nvSpPr>
          <p:spPr>
            <a:xfrm rot="16200000">
              <a:off x="899223" y="1174232"/>
              <a:ext cx="994835" cy="936104"/>
            </a:xfrm>
            <a:prstGeom prst="hexagon">
              <a:avLst/>
            </a:prstGeom>
            <a:solidFill>
              <a:srgbClr val="3158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C3799D-1126-47AC-8A16-3CC434F70A50}"/>
                </a:ext>
              </a:extLst>
            </p:cNvPr>
            <p:cNvSpPr txBox="1"/>
            <p:nvPr/>
          </p:nvSpPr>
          <p:spPr>
            <a:xfrm>
              <a:off x="1032344" y="1428253"/>
              <a:ext cx="72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DCE409-4E21-4371-B19B-85DEC82BE473}"/>
              </a:ext>
            </a:extLst>
          </p:cNvPr>
          <p:cNvGrpSpPr/>
          <p:nvPr/>
        </p:nvGrpSpPr>
        <p:grpSpPr>
          <a:xfrm>
            <a:off x="755576" y="2277683"/>
            <a:ext cx="936104" cy="994835"/>
            <a:chOff x="4125616" y="1144866"/>
            <a:chExt cx="936104" cy="994835"/>
          </a:xfrm>
        </p:grpSpPr>
        <p:sp>
          <p:nvSpPr>
            <p:cNvPr id="12" name="Oval 11"/>
            <p:cNvSpPr/>
            <p:nvPr/>
          </p:nvSpPr>
          <p:spPr>
            <a:xfrm rot="16200000">
              <a:off x="4096250" y="1174232"/>
              <a:ext cx="994835" cy="936104"/>
            </a:xfrm>
            <a:prstGeom prst="hexagon">
              <a:avLst/>
            </a:prstGeom>
            <a:solidFill>
              <a:srgbClr val="3D96B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290456-D649-45E5-9DFD-A8672E75770E}"/>
                </a:ext>
              </a:extLst>
            </p:cNvPr>
            <p:cNvSpPr txBox="1"/>
            <p:nvPr/>
          </p:nvSpPr>
          <p:spPr>
            <a:xfrm>
              <a:off x="4229371" y="1428253"/>
              <a:ext cx="72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교훈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7AC6BB-2520-400D-AB20-0603DDEB7AC6}"/>
              </a:ext>
            </a:extLst>
          </p:cNvPr>
          <p:cNvGrpSpPr/>
          <p:nvPr/>
        </p:nvGrpSpPr>
        <p:grpSpPr>
          <a:xfrm>
            <a:off x="755575" y="3592925"/>
            <a:ext cx="936104" cy="994835"/>
            <a:chOff x="7322640" y="1144866"/>
            <a:chExt cx="936104" cy="994835"/>
          </a:xfrm>
        </p:grpSpPr>
        <p:sp>
          <p:nvSpPr>
            <p:cNvPr id="50" name="Oval 12">
              <a:extLst>
                <a:ext uri="{FF2B5EF4-FFF2-40B4-BE49-F238E27FC236}">
                  <a16:creationId xmlns:a16="http://schemas.microsoft.com/office/drawing/2014/main" id="{817E91CE-2772-4C13-8CBD-2F87F53D6D74}"/>
                </a:ext>
              </a:extLst>
            </p:cNvPr>
            <p:cNvSpPr/>
            <p:nvPr/>
          </p:nvSpPr>
          <p:spPr>
            <a:xfrm rot="16200000">
              <a:off x="7293274" y="1174232"/>
              <a:ext cx="994835" cy="936104"/>
            </a:xfrm>
            <a:prstGeom prst="hexagon">
              <a:avLst/>
            </a:prstGeom>
            <a:solidFill>
              <a:srgbClr val="48D0A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884CFF-25F8-4EBE-930F-D866B457372B}"/>
                </a:ext>
              </a:extLst>
            </p:cNvPr>
            <p:cNvSpPr txBox="1"/>
            <p:nvPr/>
          </p:nvSpPr>
          <p:spPr>
            <a:xfrm>
              <a:off x="7426395" y="1456472"/>
              <a:ext cx="72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보완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67C9BC7-B0C3-4F0E-B01E-FAE313A47EF5}"/>
              </a:ext>
            </a:extLst>
          </p:cNvPr>
          <p:cNvGrpSpPr/>
          <p:nvPr/>
        </p:nvGrpSpPr>
        <p:grpSpPr>
          <a:xfrm>
            <a:off x="2416563" y="1540767"/>
            <a:ext cx="6467924" cy="461985"/>
            <a:chOff x="2424555" y="3528148"/>
            <a:chExt cx="6467923" cy="461985"/>
          </a:xfrm>
        </p:grpSpPr>
        <p:grpSp>
          <p:nvGrpSpPr>
            <p:cNvPr id="62" name="Group 43">
              <a:extLst>
                <a:ext uri="{FF2B5EF4-FFF2-40B4-BE49-F238E27FC236}">
                  <a16:creationId xmlns:a16="http://schemas.microsoft.com/office/drawing/2014/main" id="{67A01C9A-896B-4AA7-9D98-E95C5DA6C8F9}"/>
                </a:ext>
              </a:extLst>
            </p:cNvPr>
            <p:cNvGrpSpPr/>
            <p:nvPr/>
          </p:nvGrpSpPr>
          <p:grpSpPr>
            <a:xfrm>
              <a:off x="2424555" y="3528148"/>
              <a:ext cx="6467923" cy="461985"/>
              <a:chOff x="803587" y="3434106"/>
              <a:chExt cx="2294074" cy="25116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FB892B-F51A-4EA7-958B-4BFB9B334ABE}"/>
                  </a:ext>
                </a:extLst>
              </p:cNvPr>
              <p:cNvSpPr txBox="1"/>
              <p:nvPr/>
            </p:nvSpPr>
            <p:spPr>
              <a:xfrm>
                <a:off x="1488633" y="3434106"/>
                <a:ext cx="1609028" cy="2511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구현 계획을 세워 매일 아침 프로젝트 일정 진행상황 체크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프레임워크를 적용하여 소스코드의 가독성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재사용성 향상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3283BC-01BD-4245-AB39-20D94F0DB3CA}"/>
                  </a:ext>
                </a:extLst>
              </p:cNvPr>
              <p:cNvSpPr txBox="1"/>
              <p:nvPr/>
            </p:nvSpPr>
            <p:spPr>
              <a:xfrm>
                <a:off x="803587" y="3487107"/>
                <a:ext cx="715613" cy="15059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시간관리와 재사용성</a:t>
                </a: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DBBC0CC-5C88-43C7-9A72-5088A3DC16E7}"/>
                </a:ext>
              </a:extLst>
            </p:cNvPr>
            <p:cNvCxnSpPr>
              <a:cxnSpLocks/>
            </p:cNvCxnSpPr>
            <p:nvPr/>
          </p:nvCxnSpPr>
          <p:spPr>
            <a:xfrm>
              <a:off x="2463981" y="3890307"/>
              <a:ext cx="1891849" cy="0"/>
            </a:xfrm>
            <a:prstGeom prst="line">
              <a:avLst/>
            </a:prstGeom>
            <a:ln w="28575">
              <a:solidFill>
                <a:srgbClr val="3D6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C9F4E36-4FA3-4242-8042-EDDD301AC021}"/>
              </a:ext>
            </a:extLst>
          </p:cNvPr>
          <p:cNvGrpSpPr/>
          <p:nvPr/>
        </p:nvGrpSpPr>
        <p:grpSpPr>
          <a:xfrm>
            <a:off x="2416567" y="2554517"/>
            <a:ext cx="6467921" cy="461987"/>
            <a:chOff x="2424559" y="3517730"/>
            <a:chExt cx="6467921" cy="461987"/>
          </a:xfrm>
        </p:grpSpPr>
        <p:grpSp>
          <p:nvGrpSpPr>
            <p:cNvPr id="67" name="Group 43">
              <a:extLst>
                <a:ext uri="{FF2B5EF4-FFF2-40B4-BE49-F238E27FC236}">
                  <a16:creationId xmlns:a16="http://schemas.microsoft.com/office/drawing/2014/main" id="{09C129A4-D39E-4A10-A47A-9FEBCB8A5CC7}"/>
                </a:ext>
              </a:extLst>
            </p:cNvPr>
            <p:cNvGrpSpPr/>
            <p:nvPr/>
          </p:nvGrpSpPr>
          <p:grpSpPr>
            <a:xfrm>
              <a:off x="2424559" y="3517730"/>
              <a:ext cx="6467921" cy="461987"/>
              <a:chOff x="803588" y="3428455"/>
              <a:chExt cx="2294073" cy="251168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B0BDD81-4626-483B-9435-F4B44A1FF0BC}"/>
                  </a:ext>
                </a:extLst>
              </p:cNvPr>
              <p:cNvSpPr txBox="1"/>
              <p:nvPr/>
            </p:nvSpPr>
            <p:spPr>
              <a:xfrm>
                <a:off x="1488633" y="3428455"/>
                <a:ext cx="1609028" cy="251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기획에서 구현 단계로 넘어가면서 우선순위가 변화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프로젝트 초기에 확실한 분석을 하는 것이 중요함을 배움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AECC4DB-3482-4786-A369-BDBF7DAB78F6}"/>
                  </a:ext>
                </a:extLst>
              </p:cNvPr>
              <p:cNvSpPr txBox="1"/>
              <p:nvPr/>
            </p:nvSpPr>
            <p:spPr>
              <a:xfrm>
                <a:off x="803588" y="3433332"/>
                <a:ext cx="715613" cy="1505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우선순위 설정의 중요성</a:t>
                </a:r>
              </a:p>
            </p:txBody>
          </p:sp>
        </p:grp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0A954A5-DEE9-4FE7-AAA1-E57A740254E5}"/>
                </a:ext>
              </a:extLst>
            </p:cNvPr>
            <p:cNvCxnSpPr>
              <a:cxnSpLocks/>
            </p:cNvCxnSpPr>
            <p:nvPr/>
          </p:nvCxnSpPr>
          <p:spPr>
            <a:xfrm>
              <a:off x="2464129" y="3790516"/>
              <a:ext cx="1891849" cy="0"/>
            </a:xfrm>
            <a:prstGeom prst="line">
              <a:avLst/>
            </a:prstGeom>
            <a:ln w="28575">
              <a:solidFill>
                <a:srgbClr val="3D96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A5D7D27-F8C8-4CF8-859B-AC7307BDE7C4}"/>
              </a:ext>
            </a:extLst>
          </p:cNvPr>
          <p:cNvGrpSpPr/>
          <p:nvPr/>
        </p:nvGrpSpPr>
        <p:grpSpPr>
          <a:xfrm>
            <a:off x="2416714" y="987573"/>
            <a:ext cx="6499461" cy="461985"/>
            <a:chOff x="2424705" y="3413253"/>
            <a:chExt cx="6499461" cy="461985"/>
          </a:xfrm>
        </p:grpSpPr>
        <p:grpSp>
          <p:nvGrpSpPr>
            <p:cNvPr id="72" name="Group 43">
              <a:extLst>
                <a:ext uri="{FF2B5EF4-FFF2-40B4-BE49-F238E27FC236}">
                  <a16:creationId xmlns:a16="http://schemas.microsoft.com/office/drawing/2014/main" id="{73513337-7358-4258-8E3B-AF6107F34338}"/>
                </a:ext>
              </a:extLst>
            </p:cNvPr>
            <p:cNvGrpSpPr/>
            <p:nvPr/>
          </p:nvGrpSpPr>
          <p:grpSpPr>
            <a:xfrm>
              <a:off x="2424705" y="3413253"/>
              <a:ext cx="6499461" cy="461985"/>
              <a:chOff x="803640" y="3371656"/>
              <a:chExt cx="2305260" cy="251167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95DEBCE-2AA6-48E2-8F6A-9C8A1ECCED04}"/>
                  </a:ext>
                </a:extLst>
              </p:cNvPr>
              <p:cNvSpPr txBox="1"/>
              <p:nvPr/>
            </p:nvSpPr>
            <p:spPr>
              <a:xfrm>
                <a:off x="1499872" y="3371656"/>
                <a:ext cx="1609028" cy="25116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미니 프로젝트에서 효율적인 코드 관리가 어려웠던 교훈을 통해</a:t>
                </a:r>
                <a:b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en-US" altLang="ko-KR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MyBatis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등의 프레임워크를 통해 파이널 프로젝트를 발전시킴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35B8CF8-0F84-4FF1-A783-9134D9D873FA}"/>
                  </a:ext>
                </a:extLst>
              </p:cNvPr>
              <p:cNvSpPr txBox="1"/>
              <p:nvPr/>
            </p:nvSpPr>
            <p:spPr>
              <a:xfrm>
                <a:off x="803640" y="3426038"/>
                <a:ext cx="715613" cy="1505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미니 프로젝트의 확장</a:t>
                </a:r>
              </a:p>
            </p:txBody>
          </p:sp>
        </p:grp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1BE8EBC-2DDD-4849-ABF9-FA4F54D2B7AF}"/>
                </a:ext>
              </a:extLst>
            </p:cNvPr>
            <p:cNvCxnSpPr>
              <a:cxnSpLocks/>
            </p:cNvCxnSpPr>
            <p:nvPr/>
          </p:nvCxnSpPr>
          <p:spPr>
            <a:xfrm>
              <a:off x="2464129" y="3790516"/>
              <a:ext cx="1891849" cy="0"/>
            </a:xfrm>
            <a:prstGeom prst="line">
              <a:avLst/>
            </a:prstGeom>
            <a:ln w="28575">
              <a:solidFill>
                <a:srgbClr val="3654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79B5BA-9026-444D-81D9-520FB579803F}"/>
              </a:ext>
            </a:extLst>
          </p:cNvPr>
          <p:cNvGrpSpPr/>
          <p:nvPr/>
        </p:nvGrpSpPr>
        <p:grpSpPr>
          <a:xfrm>
            <a:off x="2416712" y="3546955"/>
            <a:ext cx="6467774" cy="279083"/>
            <a:chOff x="2424705" y="3513320"/>
            <a:chExt cx="6467774" cy="279083"/>
          </a:xfrm>
        </p:grpSpPr>
        <p:grpSp>
          <p:nvGrpSpPr>
            <p:cNvPr id="77" name="Group 43">
              <a:extLst>
                <a:ext uri="{FF2B5EF4-FFF2-40B4-BE49-F238E27FC236}">
                  <a16:creationId xmlns:a16="http://schemas.microsoft.com/office/drawing/2014/main" id="{AEA9CD51-38F0-4276-969D-98B2161A69AE}"/>
                </a:ext>
              </a:extLst>
            </p:cNvPr>
            <p:cNvGrpSpPr/>
            <p:nvPr/>
          </p:nvGrpSpPr>
          <p:grpSpPr>
            <a:xfrm>
              <a:off x="2424705" y="3513320"/>
              <a:ext cx="6467774" cy="279083"/>
              <a:chOff x="803640" y="3426040"/>
              <a:chExt cx="2294021" cy="151728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AD20282-807E-4F60-9A91-F74D24E7E674}"/>
                  </a:ext>
                </a:extLst>
              </p:cNvPr>
              <p:cNvSpPr txBox="1"/>
              <p:nvPr/>
            </p:nvSpPr>
            <p:spPr>
              <a:xfrm>
                <a:off x="1488633" y="3431530"/>
                <a:ext cx="1609028" cy="14623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급여관리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스케줄 관리 등의 기능을 추가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16A71E7-E9A8-4292-850F-A90C023EF2E2}"/>
                  </a:ext>
                </a:extLst>
              </p:cNvPr>
              <p:cNvSpPr txBox="1"/>
              <p:nvPr/>
            </p:nvSpPr>
            <p:spPr>
              <a:xfrm>
                <a:off x="803640" y="3426040"/>
                <a:ext cx="715613" cy="15059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직원 근무정보 기능 추가</a:t>
                </a:r>
              </a:p>
            </p:txBody>
          </p:sp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3AD3A5B-8F24-4A6C-B63F-F8959FF21447}"/>
                </a:ext>
              </a:extLst>
            </p:cNvPr>
            <p:cNvCxnSpPr>
              <a:cxnSpLocks/>
            </p:cNvCxnSpPr>
            <p:nvPr/>
          </p:nvCxnSpPr>
          <p:spPr>
            <a:xfrm>
              <a:off x="2464129" y="3790516"/>
              <a:ext cx="1891849" cy="0"/>
            </a:xfrm>
            <a:prstGeom prst="line">
              <a:avLst/>
            </a:prstGeom>
            <a:ln w="28575">
              <a:solidFill>
                <a:srgbClr val="5BC7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6A61762-12B3-4B2C-A662-EE89B47F0A1D}"/>
              </a:ext>
            </a:extLst>
          </p:cNvPr>
          <p:cNvGrpSpPr/>
          <p:nvPr/>
        </p:nvGrpSpPr>
        <p:grpSpPr>
          <a:xfrm>
            <a:off x="2416561" y="3853130"/>
            <a:ext cx="6467924" cy="291764"/>
            <a:chOff x="2424555" y="3523387"/>
            <a:chExt cx="6467923" cy="291764"/>
          </a:xfrm>
        </p:grpSpPr>
        <p:grpSp>
          <p:nvGrpSpPr>
            <p:cNvPr id="48" name="Group 43">
              <a:extLst>
                <a:ext uri="{FF2B5EF4-FFF2-40B4-BE49-F238E27FC236}">
                  <a16:creationId xmlns:a16="http://schemas.microsoft.com/office/drawing/2014/main" id="{EA8AEC48-1DCC-4B2A-9149-D2AFA23331A1}"/>
                </a:ext>
              </a:extLst>
            </p:cNvPr>
            <p:cNvGrpSpPr/>
            <p:nvPr/>
          </p:nvGrpSpPr>
          <p:grpSpPr>
            <a:xfrm>
              <a:off x="2424555" y="3523387"/>
              <a:ext cx="6467923" cy="291764"/>
              <a:chOff x="803587" y="3431530"/>
              <a:chExt cx="2294074" cy="158623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61D5EE-3780-463F-87DC-162CEF781353}"/>
                  </a:ext>
                </a:extLst>
              </p:cNvPr>
              <p:cNvSpPr txBox="1"/>
              <p:nvPr/>
            </p:nvSpPr>
            <p:spPr>
              <a:xfrm>
                <a:off x="1488633" y="3431530"/>
                <a:ext cx="1609028" cy="14623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오류 발생 시 사용자 로그 등을 확인할 수 있도록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: AWS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연결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71FDF97-2CEC-4EC8-B56E-9C7A50EE6FA6}"/>
                  </a:ext>
                </a:extLst>
              </p:cNvPr>
              <p:cNvSpPr txBox="1"/>
              <p:nvPr/>
            </p:nvSpPr>
            <p:spPr>
              <a:xfrm>
                <a:off x="803587" y="3439558"/>
                <a:ext cx="715613" cy="15059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예외처리 정책의 세밀화</a:t>
                </a:r>
              </a:p>
            </p:txBody>
          </p:sp>
        </p:grp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F4A4E17-DEA9-44E1-9D72-C29C84F91A16}"/>
                </a:ext>
              </a:extLst>
            </p:cNvPr>
            <p:cNvCxnSpPr>
              <a:cxnSpLocks/>
            </p:cNvCxnSpPr>
            <p:nvPr/>
          </p:nvCxnSpPr>
          <p:spPr>
            <a:xfrm>
              <a:off x="2463982" y="3813775"/>
              <a:ext cx="1891849" cy="0"/>
            </a:xfrm>
            <a:prstGeom prst="line">
              <a:avLst/>
            </a:prstGeom>
            <a:ln w="28575">
              <a:solidFill>
                <a:srgbClr val="5BC7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4832C76-BF56-484E-92E7-D7883A709872}"/>
              </a:ext>
            </a:extLst>
          </p:cNvPr>
          <p:cNvGrpSpPr/>
          <p:nvPr/>
        </p:nvGrpSpPr>
        <p:grpSpPr>
          <a:xfrm>
            <a:off x="2416567" y="4176733"/>
            <a:ext cx="6467774" cy="279083"/>
            <a:chOff x="2424705" y="3513320"/>
            <a:chExt cx="6467774" cy="279083"/>
          </a:xfrm>
        </p:grpSpPr>
        <p:grpSp>
          <p:nvGrpSpPr>
            <p:cNvPr id="81" name="Group 43">
              <a:extLst>
                <a:ext uri="{FF2B5EF4-FFF2-40B4-BE49-F238E27FC236}">
                  <a16:creationId xmlns:a16="http://schemas.microsoft.com/office/drawing/2014/main" id="{808AA503-9997-4603-AB3D-A10BDDA33FED}"/>
                </a:ext>
              </a:extLst>
            </p:cNvPr>
            <p:cNvGrpSpPr/>
            <p:nvPr/>
          </p:nvGrpSpPr>
          <p:grpSpPr>
            <a:xfrm>
              <a:off x="2424705" y="3513320"/>
              <a:ext cx="6467774" cy="279083"/>
              <a:chOff x="803640" y="3426040"/>
              <a:chExt cx="2294021" cy="15172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16D81B5-E696-4458-8C69-DBD83197B1EC}"/>
                  </a:ext>
                </a:extLst>
              </p:cNvPr>
              <p:cNvSpPr txBox="1"/>
              <p:nvPr/>
            </p:nvSpPr>
            <p:spPr>
              <a:xfrm>
                <a:off x="1488633" y="3431530"/>
                <a:ext cx="1609028" cy="14623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안드로이드 스터디를 통해 안드로이드 </a:t>
                </a:r>
                <a:r>
                  <a:rPr lang="ko-KR" alt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웹앱으로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구현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C220132-D252-4175-966F-1ADE9AC883F3}"/>
                  </a:ext>
                </a:extLst>
              </p:cNvPr>
              <p:cNvSpPr txBox="1"/>
              <p:nvPr/>
            </p:nvSpPr>
            <p:spPr>
              <a:xfrm>
                <a:off x="803640" y="3426040"/>
                <a:ext cx="715613" cy="15059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안드로이드 앱 </a:t>
                </a:r>
                <a:r>
                  <a:rPr lang="ko-KR" alt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컨버팅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06CA919-0408-4661-A613-CD96711FD8C3}"/>
                </a:ext>
              </a:extLst>
            </p:cNvPr>
            <p:cNvCxnSpPr>
              <a:cxnSpLocks/>
            </p:cNvCxnSpPr>
            <p:nvPr/>
          </p:nvCxnSpPr>
          <p:spPr>
            <a:xfrm>
              <a:off x="2464129" y="3790516"/>
              <a:ext cx="1891849" cy="0"/>
            </a:xfrm>
            <a:prstGeom prst="line">
              <a:avLst/>
            </a:prstGeom>
            <a:ln w="28575">
              <a:solidFill>
                <a:srgbClr val="5BC7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2168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D8B0ED-76D7-4007-97D8-0B519F872724}"/>
              </a:ext>
            </a:extLst>
          </p:cNvPr>
          <p:cNvSpPr/>
          <p:nvPr/>
        </p:nvSpPr>
        <p:spPr>
          <a:xfrm>
            <a:off x="0" y="1108884"/>
            <a:ext cx="9144000" cy="2812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다리꼴 50">
            <a:extLst>
              <a:ext uri="{FF2B5EF4-FFF2-40B4-BE49-F238E27FC236}">
                <a16:creationId xmlns:a16="http://schemas.microsoft.com/office/drawing/2014/main" id="{D8AC0371-14D2-4C0D-A310-6AEEA17AA644}"/>
              </a:ext>
            </a:extLst>
          </p:cNvPr>
          <p:cNvSpPr/>
          <p:nvPr/>
        </p:nvSpPr>
        <p:spPr>
          <a:xfrm rot="5400000">
            <a:off x="4525486" y="543027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BF8BEE-3987-454B-A168-AB7EF52986BF}"/>
              </a:ext>
            </a:extLst>
          </p:cNvPr>
          <p:cNvSpPr/>
          <p:nvPr/>
        </p:nvSpPr>
        <p:spPr>
          <a:xfrm>
            <a:off x="395536" y="514388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 후기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586B899-BC8B-4ADA-80D4-DC107CFEE11F}"/>
              </a:ext>
            </a:extLst>
          </p:cNvPr>
          <p:cNvSpPr/>
          <p:nvPr/>
        </p:nvSpPr>
        <p:spPr>
          <a:xfrm>
            <a:off x="349817" y="-8227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6274AD-F990-4FE6-8CB2-FC91E8A0AA7F}"/>
              </a:ext>
            </a:extLst>
          </p:cNvPr>
          <p:cNvGrpSpPr/>
          <p:nvPr/>
        </p:nvGrpSpPr>
        <p:grpSpPr>
          <a:xfrm>
            <a:off x="755576" y="915566"/>
            <a:ext cx="936104" cy="994835"/>
            <a:chOff x="928589" y="1144866"/>
            <a:chExt cx="936104" cy="994835"/>
          </a:xfrm>
        </p:grpSpPr>
        <p:sp>
          <p:nvSpPr>
            <p:cNvPr id="10" name="Oval 9"/>
            <p:cNvSpPr/>
            <p:nvPr/>
          </p:nvSpPr>
          <p:spPr>
            <a:xfrm rot="16200000">
              <a:off x="899223" y="1174232"/>
              <a:ext cx="994835" cy="936104"/>
            </a:xfrm>
            <a:prstGeom prst="hexagon">
              <a:avLst/>
            </a:prstGeom>
            <a:solidFill>
              <a:srgbClr val="3158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C3799D-1126-47AC-8A16-3CC434F70A50}"/>
                </a:ext>
              </a:extLst>
            </p:cNvPr>
            <p:cNvSpPr txBox="1"/>
            <p:nvPr/>
          </p:nvSpPr>
          <p:spPr>
            <a:xfrm>
              <a:off x="1032344" y="1428253"/>
              <a:ext cx="72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윤영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BC8236-3709-4146-A59E-E48EADFB79DE}"/>
              </a:ext>
            </a:extLst>
          </p:cNvPr>
          <p:cNvGrpSpPr/>
          <p:nvPr/>
        </p:nvGrpSpPr>
        <p:grpSpPr>
          <a:xfrm>
            <a:off x="1331640" y="1677208"/>
            <a:ext cx="936104" cy="994835"/>
            <a:chOff x="2527103" y="1144866"/>
            <a:chExt cx="936104" cy="994835"/>
          </a:xfrm>
        </p:grpSpPr>
        <p:sp>
          <p:nvSpPr>
            <p:cNvPr id="11" name="Oval 10"/>
            <p:cNvSpPr/>
            <p:nvPr/>
          </p:nvSpPr>
          <p:spPr>
            <a:xfrm rot="16200000">
              <a:off x="2497737" y="1174232"/>
              <a:ext cx="994835" cy="936104"/>
            </a:xfrm>
            <a:prstGeom prst="hexagon">
              <a:avLst/>
            </a:prstGeom>
            <a:solidFill>
              <a:srgbClr val="35709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229D9F-EFAC-4ABB-9700-FD53B6215EA1}"/>
                </a:ext>
              </a:extLst>
            </p:cNvPr>
            <p:cNvSpPr txBox="1"/>
            <p:nvPr/>
          </p:nvSpPr>
          <p:spPr>
            <a:xfrm>
              <a:off x="2630858" y="1436446"/>
              <a:ext cx="72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찬영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DCE409-4E21-4371-B19B-85DEC82BE473}"/>
              </a:ext>
            </a:extLst>
          </p:cNvPr>
          <p:cNvGrpSpPr/>
          <p:nvPr/>
        </p:nvGrpSpPr>
        <p:grpSpPr>
          <a:xfrm>
            <a:off x="755576" y="2436819"/>
            <a:ext cx="936104" cy="994835"/>
            <a:chOff x="4125616" y="1144866"/>
            <a:chExt cx="936104" cy="994835"/>
          </a:xfrm>
        </p:grpSpPr>
        <p:sp>
          <p:nvSpPr>
            <p:cNvPr id="12" name="Oval 11"/>
            <p:cNvSpPr/>
            <p:nvPr/>
          </p:nvSpPr>
          <p:spPr>
            <a:xfrm rot="16200000">
              <a:off x="4096250" y="1174232"/>
              <a:ext cx="994835" cy="936104"/>
            </a:xfrm>
            <a:prstGeom prst="hexagon">
              <a:avLst/>
            </a:prstGeom>
            <a:solidFill>
              <a:srgbClr val="3D96B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290456-D649-45E5-9DFD-A8672E75770E}"/>
                </a:ext>
              </a:extLst>
            </p:cNvPr>
            <p:cNvSpPr txBox="1"/>
            <p:nvPr/>
          </p:nvSpPr>
          <p:spPr>
            <a:xfrm>
              <a:off x="4229371" y="1428253"/>
              <a:ext cx="72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347ED9D-E923-40FD-94DB-499939FA1050}"/>
              </a:ext>
            </a:extLst>
          </p:cNvPr>
          <p:cNvGrpSpPr/>
          <p:nvPr/>
        </p:nvGrpSpPr>
        <p:grpSpPr>
          <a:xfrm>
            <a:off x="1331640" y="3196279"/>
            <a:ext cx="936104" cy="994835"/>
            <a:chOff x="5724128" y="1144866"/>
            <a:chExt cx="936104" cy="994835"/>
          </a:xfrm>
        </p:grpSpPr>
        <p:sp>
          <p:nvSpPr>
            <p:cNvPr id="13" name="Oval 12"/>
            <p:cNvSpPr/>
            <p:nvPr/>
          </p:nvSpPr>
          <p:spPr>
            <a:xfrm rot="16200000">
              <a:off x="5694762" y="1174232"/>
              <a:ext cx="994835" cy="936104"/>
            </a:xfrm>
            <a:prstGeom prst="hexagon">
              <a:avLst/>
            </a:prstGeom>
            <a:solidFill>
              <a:srgbClr val="43B6B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3CC5D95-9D67-485E-BBD0-32735D0F97B9}"/>
                </a:ext>
              </a:extLst>
            </p:cNvPr>
            <p:cNvSpPr txBox="1"/>
            <p:nvPr/>
          </p:nvSpPr>
          <p:spPr>
            <a:xfrm>
              <a:off x="5827883" y="1436446"/>
              <a:ext cx="72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태훈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7AC6BB-2520-400D-AB20-0603DDEB7AC6}"/>
              </a:ext>
            </a:extLst>
          </p:cNvPr>
          <p:cNvGrpSpPr/>
          <p:nvPr/>
        </p:nvGrpSpPr>
        <p:grpSpPr>
          <a:xfrm>
            <a:off x="755576" y="3961489"/>
            <a:ext cx="936104" cy="994835"/>
            <a:chOff x="7322640" y="1144866"/>
            <a:chExt cx="936104" cy="994835"/>
          </a:xfrm>
        </p:grpSpPr>
        <p:sp>
          <p:nvSpPr>
            <p:cNvPr id="50" name="Oval 12">
              <a:extLst>
                <a:ext uri="{FF2B5EF4-FFF2-40B4-BE49-F238E27FC236}">
                  <a16:creationId xmlns:a16="http://schemas.microsoft.com/office/drawing/2014/main" id="{817E91CE-2772-4C13-8CBD-2F87F53D6D74}"/>
                </a:ext>
              </a:extLst>
            </p:cNvPr>
            <p:cNvSpPr/>
            <p:nvPr/>
          </p:nvSpPr>
          <p:spPr>
            <a:xfrm rot="16200000">
              <a:off x="7293274" y="1174232"/>
              <a:ext cx="994835" cy="936104"/>
            </a:xfrm>
            <a:prstGeom prst="hexagon">
              <a:avLst/>
            </a:prstGeom>
            <a:solidFill>
              <a:srgbClr val="48D0A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884CFF-25F8-4EBE-930F-D866B457372B}"/>
                </a:ext>
              </a:extLst>
            </p:cNvPr>
            <p:cNvSpPr txBox="1"/>
            <p:nvPr/>
          </p:nvSpPr>
          <p:spPr>
            <a:xfrm>
              <a:off x="7426395" y="1456472"/>
              <a:ext cx="72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윤석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0B74AA-76DB-42F3-B32C-BD004B94BF46}"/>
              </a:ext>
            </a:extLst>
          </p:cNvPr>
          <p:cNvGrpSpPr/>
          <p:nvPr/>
        </p:nvGrpSpPr>
        <p:grpSpPr>
          <a:xfrm>
            <a:off x="2416713" y="3363838"/>
            <a:ext cx="6467774" cy="654988"/>
            <a:chOff x="2424705" y="3421242"/>
            <a:chExt cx="6467774" cy="654988"/>
          </a:xfrm>
        </p:grpSpPr>
        <p:grpSp>
          <p:nvGrpSpPr>
            <p:cNvPr id="44" name="Group 43"/>
            <p:cNvGrpSpPr/>
            <p:nvPr/>
          </p:nvGrpSpPr>
          <p:grpSpPr>
            <a:xfrm>
              <a:off x="2424705" y="3421242"/>
              <a:ext cx="6467774" cy="654988"/>
              <a:chOff x="803640" y="3375991"/>
              <a:chExt cx="2294021" cy="356096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488633" y="3375991"/>
                <a:ext cx="1609028" cy="3560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사소한 기능 하나에 매달리기보다 전체를 이해하는 것이 </a:t>
                </a:r>
                <a:b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중요함을 알았다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또한 단순히 코드를 붙여 넣는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것보다 </a:t>
                </a:r>
                <a:b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시간을 들여 이해하고 적용하는 것의 중요성을 </a:t>
                </a:r>
                <a:r>
                  <a:rPr lang="ko-KR" alt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깨달았다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03640" y="3426038"/>
                <a:ext cx="715613" cy="1505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“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나무 아닌 숲을 보자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”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F0B8151-CFB4-442D-8D37-DA5DF65E528C}"/>
                </a:ext>
              </a:extLst>
            </p:cNvPr>
            <p:cNvCxnSpPr>
              <a:cxnSpLocks/>
            </p:cNvCxnSpPr>
            <p:nvPr/>
          </p:nvCxnSpPr>
          <p:spPr>
            <a:xfrm>
              <a:off x="2464129" y="3790516"/>
              <a:ext cx="1891849" cy="0"/>
            </a:xfrm>
            <a:prstGeom prst="line">
              <a:avLst/>
            </a:prstGeom>
            <a:ln w="28575">
              <a:solidFill>
                <a:srgbClr val="53AE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67C9BC7-B0C3-4F0E-B01E-FAE313A47EF5}"/>
              </a:ext>
            </a:extLst>
          </p:cNvPr>
          <p:cNvGrpSpPr/>
          <p:nvPr/>
        </p:nvGrpSpPr>
        <p:grpSpPr>
          <a:xfrm>
            <a:off x="2267744" y="1707665"/>
            <a:ext cx="6616743" cy="654989"/>
            <a:chOff x="2275736" y="3421253"/>
            <a:chExt cx="6616743" cy="654989"/>
          </a:xfrm>
        </p:grpSpPr>
        <p:grpSp>
          <p:nvGrpSpPr>
            <p:cNvPr id="62" name="Group 43">
              <a:extLst>
                <a:ext uri="{FF2B5EF4-FFF2-40B4-BE49-F238E27FC236}">
                  <a16:creationId xmlns:a16="http://schemas.microsoft.com/office/drawing/2014/main" id="{67A01C9A-896B-4AA7-9D98-E95C5DA6C8F9}"/>
                </a:ext>
              </a:extLst>
            </p:cNvPr>
            <p:cNvGrpSpPr/>
            <p:nvPr/>
          </p:nvGrpSpPr>
          <p:grpSpPr>
            <a:xfrm>
              <a:off x="2275736" y="3421253"/>
              <a:ext cx="6616743" cy="654989"/>
              <a:chOff x="750803" y="3375992"/>
              <a:chExt cx="2346858" cy="35609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2FB892B-F51A-4EA7-958B-4BFB9B334ABE}"/>
                  </a:ext>
                </a:extLst>
              </p:cNvPr>
              <p:cNvSpPr txBox="1"/>
              <p:nvPr/>
            </p:nvSpPr>
            <p:spPr>
              <a:xfrm>
                <a:off x="1488633" y="3375992"/>
                <a:ext cx="1609028" cy="3560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프로젝트에 개발자 뿐만이 아니라 디자이너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ko-KR" alt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아키텍트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등 또한</a:t>
                </a:r>
                <a:b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매우 중요한 역할을 한다는 것을 경험을 통해 </a:t>
                </a:r>
                <a:r>
                  <a:rPr lang="ko-KR" alt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깨달았다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b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어떤 부분에 흥미가 있고 적성에 맞는지 발견할 수 있어서 좋았다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F3283BC-01BD-4245-AB39-20D94F0DB3CA}"/>
                  </a:ext>
                </a:extLst>
              </p:cNvPr>
              <p:cNvSpPr txBox="1"/>
              <p:nvPr/>
            </p:nvSpPr>
            <p:spPr>
              <a:xfrm>
                <a:off x="750803" y="3426038"/>
                <a:ext cx="817285" cy="15059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“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코드만 프로그램은 아니다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”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DBBC0CC-5C88-43C7-9A72-5088A3DC16E7}"/>
                </a:ext>
              </a:extLst>
            </p:cNvPr>
            <p:cNvCxnSpPr>
              <a:cxnSpLocks/>
            </p:cNvCxnSpPr>
            <p:nvPr/>
          </p:nvCxnSpPr>
          <p:spPr>
            <a:xfrm>
              <a:off x="2464129" y="3790516"/>
              <a:ext cx="1891849" cy="0"/>
            </a:xfrm>
            <a:prstGeom prst="line">
              <a:avLst/>
            </a:prstGeom>
            <a:ln w="28575">
              <a:solidFill>
                <a:srgbClr val="3D6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C9F4E36-4FA3-4242-8042-EDDD301AC021}"/>
              </a:ext>
            </a:extLst>
          </p:cNvPr>
          <p:cNvGrpSpPr/>
          <p:nvPr/>
        </p:nvGrpSpPr>
        <p:grpSpPr>
          <a:xfrm>
            <a:off x="2143203" y="2499590"/>
            <a:ext cx="6741284" cy="655245"/>
            <a:chOff x="2151195" y="3421090"/>
            <a:chExt cx="6741284" cy="655245"/>
          </a:xfrm>
        </p:grpSpPr>
        <p:grpSp>
          <p:nvGrpSpPr>
            <p:cNvPr id="67" name="Group 43">
              <a:extLst>
                <a:ext uri="{FF2B5EF4-FFF2-40B4-BE49-F238E27FC236}">
                  <a16:creationId xmlns:a16="http://schemas.microsoft.com/office/drawing/2014/main" id="{09C129A4-D39E-4A10-A47A-9FEBCB8A5CC7}"/>
                </a:ext>
              </a:extLst>
            </p:cNvPr>
            <p:cNvGrpSpPr/>
            <p:nvPr/>
          </p:nvGrpSpPr>
          <p:grpSpPr>
            <a:xfrm>
              <a:off x="2151195" y="3421090"/>
              <a:ext cx="6741284" cy="655245"/>
              <a:chOff x="706630" y="3375921"/>
              <a:chExt cx="2391031" cy="356237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B0BDD81-4626-483B-9435-F4B44A1FF0BC}"/>
                  </a:ext>
                </a:extLst>
              </p:cNvPr>
              <p:cNvSpPr txBox="1"/>
              <p:nvPr/>
            </p:nvSpPr>
            <p:spPr>
              <a:xfrm>
                <a:off x="1488633" y="3375921"/>
                <a:ext cx="1609028" cy="35623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크게 느끼지 못했던 </a:t>
                </a:r>
                <a:r>
                  <a:rPr lang="ko-KR" altLang="en-US" sz="11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비기능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요구사항 테스트의 중요성을 알게 되었다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b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프로젝트를 하며 소프트웨어 공학 기반의 전체 흐름을 아는 것이</a:t>
                </a:r>
                <a:b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실무에 매우 중요하다는 것을 알게 되었다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AECC4DB-3482-4786-A369-BDBF7DAB78F6}"/>
                  </a:ext>
                </a:extLst>
              </p:cNvPr>
              <p:cNvSpPr txBox="1"/>
              <p:nvPr/>
            </p:nvSpPr>
            <p:spPr>
              <a:xfrm>
                <a:off x="706630" y="3426037"/>
                <a:ext cx="854086" cy="1505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“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구조를 알아야 코드가 보인다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”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0A954A5-DEE9-4FE7-AAA1-E57A740254E5}"/>
                </a:ext>
              </a:extLst>
            </p:cNvPr>
            <p:cNvCxnSpPr>
              <a:cxnSpLocks/>
            </p:cNvCxnSpPr>
            <p:nvPr/>
          </p:nvCxnSpPr>
          <p:spPr>
            <a:xfrm>
              <a:off x="2464129" y="3790516"/>
              <a:ext cx="1891849" cy="0"/>
            </a:xfrm>
            <a:prstGeom prst="line">
              <a:avLst/>
            </a:prstGeom>
            <a:ln w="28575">
              <a:solidFill>
                <a:srgbClr val="4990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A5D7D27-F8C8-4CF8-859B-AC7307BDE7C4}"/>
              </a:ext>
            </a:extLst>
          </p:cNvPr>
          <p:cNvGrpSpPr/>
          <p:nvPr/>
        </p:nvGrpSpPr>
        <p:grpSpPr>
          <a:xfrm>
            <a:off x="2416713" y="915434"/>
            <a:ext cx="6467774" cy="655245"/>
            <a:chOff x="2424705" y="3421110"/>
            <a:chExt cx="6467774" cy="655245"/>
          </a:xfrm>
        </p:grpSpPr>
        <p:grpSp>
          <p:nvGrpSpPr>
            <p:cNvPr id="72" name="Group 43">
              <a:extLst>
                <a:ext uri="{FF2B5EF4-FFF2-40B4-BE49-F238E27FC236}">
                  <a16:creationId xmlns:a16="http://schemas.microsoft.com/office/drawing/2014/main" id="{73513337-7358-4258-8E3B-AF6107F34338}"/>
                </a:ext>
              </a:extLst>
            </p:cNvPr>
            <p:cNvGrpSpPr/>
            <p:nvPr/>
          </p:nvGrpSpPr>
          <p:grpSpPr>
            <a:xfrm>
              <a:off x="2424705" y="3421110"/>
              <a:ext cx="6467774" cy="655245"/>
              <a:chOff x="803640" y="3375922"/>
              <a:chExt cx="2294021" cy="35623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95DEBCE-2AA6-48E2-8F6A-9C8A1ECCED04}"/>
                  </a:ext>
                </a:extLst>
              </p:cNvPr>
              <p:cNvSpPr txBox="1"/>
              <p:nvPr/>
            </p:nvSpPr>
            <p:spPr>
              <a:xfrm>
                <a:off x="1488633" y="3375922"/>
                <a:ext cx="1609028" cy="35623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프로젝트 전체의 시간 관리를 하는 것이 생각보다 어려웠다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b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팀원을 이끄는 입장과 개발자의 입장은 차이점이 있다는 것을 </a:t>
                </a:r>
                <a:b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이번 경험을 통해 알게 되었다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35B8CF8-0F84-4FF1-A783-9134D9D873FA}"/>
                  </a:ext>
                </a:extLst>
              </p:cNvPr>
              <p:cNvSpPr txBox="1"/>
              <p:nvPr/>
            </p:nvSpPr>
            <p:spPr>
              <a:xfrm>
                <a:off x="803640" y="3426038"/>
                <a:ext cx="715613" cy="1505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“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시간 관리의 중요성＂</a:t>
                </a:r>
              </a:p>
            </p:txBody>
          </p:sp>
        </p:grp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1BE8EBC-2DDD-4849-ABF9-FA4F54D2B7AF}"/>
                </a:ext>
              </a:extLst>
            </p:cNvPr>
            <p:cNvCxnSpPr>
              <a:cxnSpLocks/>
            </p:cNvCxnSpPr>
            <p:nvPr/>
          </p:nvCxnSpPr>
          <p:spPr>
            <a:xfrm>
              <a:off x="2464129" y="3790516"/>
              <a:ext cx="1891849" cy="0"/>
            </a:xfrm>
            <a:prstGeom prst="line">
              <a:avLst/>
            </a:prstGeom>
            <a:ln w="28575">
              <a:solidFill>
                <a:srgbClr val="3654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79B5BA-9026-444D-81D9-520FB579803F}"/>
              </a:ext>
            </a:extLst>
          </p:cNvPr>
          <p:cNvGrpSpPr/>
          <p:nvPr/>
        </p:nvGrpSpPr>
        <p:grpSpPr>
          <a:xfrm>
            <a:off x="2416713" y="4086836"/>
            <a:ext cx="6467774" cy="654988"/>
            <a:chOff x="2424705" y="3421242"/>
            <a:chExt cx="6467774" cy="654988"/>
          </a:xfrm>
        </p:grpSpPr>
        <p:grpSp>
          <p:nvGrpSpPr>
            <p:cNvPr id="77" name="Group 43">
              <a:extLst>
                <a:ext uri="{FF2B5EF4-FFF2-40B4-BE49-F238E27FC236}">
                  <a16:creationId xmlns:a16="http://schemas.microsoft.com/office/drawing/2014/main" id="{AEA9CD51-38F0-4276-969D-98B2161A69AE}"/>
                </a:ext>
              </a:extLst>
            </p:cNvPr>
            <p:cNvGrpSpPr/>
            <p:nvPr/>
          </p:nvGrpSpPr>
          <p:grpSpPr>
            <a:xfrm>
              <a:off x="2424705" y="3421242"/>
              <a:ext cx="6467774" cy="654988"/>
              <a:chOff x="803640" y="3375991"/>
              <a:chExt cx="2294021" cy="35609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AD20282-807E-4F60-9A91-F74D24E7E674}"/>
                  </a:ext>
                </a:extLst>
              </p:cNvPr>
              <p:cNvSpPr txBox="1"/>
              <p:nvPr/>
            </p:nvSpPr>
            <p:spPr>
              <a:xfrm>
                <a:off x="1488633" y="3375991"/>
                <a:ext cx="1609028" cy="3560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요구사항을 분석하고 설계하는 과정이 가장 중요한 것 같았다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 </a:t>
                </a:r>
                <a:b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기반이 약하면 쉽게 무너지듯이 분석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설계 과정에 </a:t>
                </a:r>
                <a:b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많은 시간과 노력이 필요하다는 것을 느꼈다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16A71E7-E9A8-4292-850F-A90C023EF2E2}"/>
                  </a:ext>
                </a:extLst>
              </p:cNvPr>
              <p:cNvSpPr txBox="1"/>
              <p:nvPr/>
            </p:nvSpPr>
            <p:spPr>
              <a:xfrm>
                <a:off x="803640" y="3426038"/>
                <a:ext cx="715613" cy="1505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“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기반이 튼튼해야 한다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”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3AD3A5B-8F24-4A6C-B63F-F8959FF21447}"/>
                </a:ext>
              </a:extLst>
            </p:cNvPr>
            <p:cNvCxnSpPr>
              <a:cxnSpLocks/>
            </p:cNvCxnSpPr>
            <p:nvPr/>
          </p:nvCxnSpPr>
          <p:spPr>
            <a:xfrm>
              <a:off x="2464129" y="3790516"/>
              <a:ext cx="1891849" cy="0"/>
            </a:xfrm>
            <a:prstGeom prst="line">
              <a:avLst/>
            </a:prstGeom>
            <a:ln w="28575">
              <a:solidFill>
                <a:srgbClr val="5BC7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0213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EBBE52C1-FC23-4149-A8BA-6BD7DAE3B964}"/>
              </a:ext>
            </a:extLst>
          </p:cNvPr>
          <p:cNvSpPr/>
          <p:nvPr/>
        </p:nvSpPr>
        <p:spPr>
          <a:xfrm>
            <a:off x="2149464" y="149214"/>
            <a:ext cx="4845072" cy="4845072"/>
          </a:xfrm>
          <a:prstGeom prst="ellipse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F71243-D736-4517-AEF0-51DA7F7B2CE2}"/>
              </a:ext>
            </a:extLst>
          </p:cNvPr>
          <p:cNvSpPr/>
          <p:nvPr/>
        </p:nvSpPr>
        <p:spPr>
          <a:xfrm>
            <a:off x="2231592" y="231490"/>
            <a:ext cx="4680520" cy="4680520"/>
          </a:xfrm>
          <a:prstGeom prst="ellipse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644" y="1995687"/>
            <a:ext cx="3744416" cy="576063"/>
          </a:xfrm>
        </p:spPr>
        <p:txBody>
          <a:bodyPr/>
          <a:lstStyle/>
          <a:p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531556-E4A2-4355-943B-3726DAF50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43" y="2681832"/>
            <a:ext cx="3744417" cy="86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54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7AF3F4-A582-40C1-93A9-65A6257782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4313"/>
            <a:ext cx="5142381" cy="30124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310962-3AC6-40BB-9F2A-99C7BB760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9" t="23745" r="18077" b="28766"/>
          <a:stretch/>
        </p:blipFill>
        <p:spPr>
          <a:xfrm>
            <a:off x="3347864" y="2594390"/>
            <a:ext cx="5318973" cy="11907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E0EEC4-7D0C-4DBD-8BF9-B7669B5AD0A8}"/>
              </a:ext>
            </a:extLst>
          </p:cNvPr>
          <p:cNvSpPr/>
          <p:nvPr/>
        </p:nvSpPr>
        <p:spPr>
          <a:xfrm>
            <a:off x="0" y="26657"/>
            <a:ext cx="9144000" cy="5135466"/>
          </a:xfrm>
          <a:prstGeom prst="rect">
            <a:avLst/>
          </a:prstGeom>
          <a:solidFill>
            <a:srgbClr val="FEFEFE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91CB4-25AD-465F-A2D5-4769A928C32D}"/>
              </a:ext>
            </a:extLst>
          </p:cNvPr>
          <p:cNvSpPr txBox="1"/>
          <p:nvPr/>
        </p:nvSpPr>
        <p:spPr>
          <a:xfrm>
            <a:off x="3347864" y="802692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3A7B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  <a:r>
              <a:rPr lang="en-US" altLang="ko-KR" sz="4800" b="1" dirty="0">
                <a:solidFill>
                  <a:srgbClr val="3A7B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6000" b="1" dirty="0">
                <a:solidFill>
                  <a:srgbClr val="3A7B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</a:t>
            </a:r>
            <a:endParaRPr lang="ko-KR" altLang="en-US" sz="6000" b="1" dirty="0">
              <a:solidFill>
                <a:srgbClr val="3A7B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1EDF885-0A7E-45B4-8115-72C1B6881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671214"/>
              </p:ext>
            </p:extLst>
          </p:nvPr>
        </p:nvGraphicFramePr>
        <p:xfrm>
          <a:off x="1332757" y="1981094"/>
          <a:ext cx="6478485" cy="2239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083">
                  <a:extLst>
                    <a:ext uri="{9D8B030D-6E8A-4147-A177-3AD203B41FA5}">
                      <a16:colId xmlns:a16="http://schemas.microsoft.com/office/drawing/2014/main" val="3181635900"/>
                    </a:ext>
                  </a:extLst>
                </a:gridCol>
                <a:gridCol w="4679402">
                  <a:extLst>
                    <a:ext uri="{9D8B030D-6E8A-4147-A177-3AD203B41FA5}">
                      <a16:colId xmlns:a16="http://schemas.microsoft.com/office/drawing/2014/main" val="3121952472"/>
                    </a:ext>
                  </a:extLst>
                </a:gridCol>
              </a:tblGrid>
              <a:tr h="38534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요약</a:t>
                      </a:r>
                    </a:p>
                  </a:txBody>
                  <a:tcPr marL="121920" marR="121920" marT="60960" marB="6096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44038"/>
                  </a:ext>
                </a:extLst>
              </a:tr>
              <a:tr h="3708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 이름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Matrix</a:t>
                      </a:r>
                      <a:endParaRPr lang="ko-KR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316646833"/>
                  </a:ext>
                </a:extLst>
              </a:tr>
              <a:tr h="3708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조원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홍윤영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주찬영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김연진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김태훈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장윤석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245496839"/>
                  </a:ext>
                </a:extLst>
              </a:tr>
              <a:tr h="3708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주제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점주와 직원을 위한 혁신적인 매장관리 시스템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Matrix</a:t>
                      </a:r>
                      <a:endParaRPr lang="ko-KR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713695761"/>
                  </a:ext>
                </a:extLst>
              </a:tr>
              <a:tr h="3708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차프로젝트 기간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2018.4.23~2018.6.7 (45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070672219"/>
                  </a:ext>
                </a:extLst>
              </a:tr>
              <a:tr h="3708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rgbClr val="595959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완성도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서비스 프로젝트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110% 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계획 대비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60%)</a:t>
                      </a:r>
                      <a:endParaRPr lang="ko-KR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656448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58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522EC9-4231-45E1-B62A-745BA50DA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7" y="922991"/>
            <a:ext cx="7631496" cy="37508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5152DE-D668-458C-B35D-11081B5AA222}"/>
              </a:ext>
            </a:extLst>
          </p:cNvPr>
          <p:cNvSpPr/>
          <p:nvPr/>
        </p:nvSpPr>
        <p:spPr>
          <a:xfrm>
            <a:off x="374606" y="46226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88DD41-898E-469D-8332-8B3628A42014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E56BEDEA-A6A8-4A13-9297-6DE71EB9F2BF}"/>
              </a:ext>
            </a:extLst>
          </p:cNvPr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358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 Same Side Corner Rectangle 3">
            <a:extLst>
              <a:ext uri="{FF2B5EF4-FFF2-40B4-BE49-F238E27FC236}">
                <a16:creationId xmlns:a16="http://schemas.microsoft.com/office/drawing/2014/main" id="{3FD90901-F8A2-48B2-A18C-8271847584F8}"/>
              </a:ext>
            </a:extLst>
          </p:cNvPr>
          <p:cNvSpPr/>
          <p:nvPr/>
        </p:nvSpPr>
        <p:spPr>
          <a:xfrm rot="5400000">
            <a:off x="5944344" y="-1024426"/>
            <a:ext cx="432048" cy="53202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2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AutoShape 92">
            <a:extLst>
              <a:ext uri="{FF2B5EF4-FFF2-40B4-BE49-F238E27FC236}">
                <a16:creationId xmlns:a16="http://schemas.microsoft.com/office/drawing/2014/main" id="{DCC609C4-5683-460D-9251-CF81555F877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209381" y="1347678"/>
            <a:ext cx="576000" cy="576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3284E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E81DEE-3B1D-4167-BC89-1F5786323002}"/>
              </a:ext>
            </a:extLst>
          </p:cNvPr>
          <p:cNvSpPr txBox="1"/>
          <p:nvPr/>
        </p:nvSpPr>
        <p:spPr>
          <a:xfrm>
            <a:off x="3212480" y="1451012"/>
            <a:ext cx="569802" cy="369332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6F67AC-3E13-4E33-8757-DCD18EED5C77}"/>
              </a:ext>
            </a:extLst>
          </p:cNvPr>
          <p:cNvSpPr txBox="1"/>
          <p:nvPr/>
        </p:nvSpPr>
        <p:spPr bwMode="auto">
          <a:xfrm>
            <a:off x="3891656" y="1475673"/>
            <a:ext cx="475252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UX/UI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Web Application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1" name="Round Same Side Corner Rectangle 14">
            <a:extLst>
              <a:ext uri="{FF2B5EF4-FFF2-40B4-BE49-F238E27FC236}">
                <a16:creationId xmlns:a16="http://schemas.microsoft.com/office/drawing/2014/main" id="{882BD0EC-B74C-415F-BE83-F6865DFCDB79}"/>
              </a:ext>
            </a:extLst>
          </p:cNvPr>
          <p:cNvSpPr/>
          <p:nvPr/>
        </p:nvSpPr>
        <p:spPr>
          <a:xfrm rot="5400000">
            <a:off x="5944344" y="-88322"/>
            <a:ext cx="432048" cy="53202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2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AutoShape 92">
            <a:extLst>
              <a:ext uri="{FF2B5EF4-FFF2-40B4-BE49-F238E27FC236}">
                <a16:creationId xmlns:a16="http://schemas.microsoft.com/office/drawing/2014/main" id="{02507593-D6A1-484B-B525-B4307F6A993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209381" y="2283782"/>
            <a:ext cx="576000" cy="576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3284E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816D25-8F10-42F4-8449-5A1426D405B1}"/>
              </a:ext>
            </a:extLst>
          </p:cNvPr>
          <p:cNvSpPr txBox="1"/>
          <p:nvPr/>
        </p:nvSpPr>
        <p:spPr>
          <a:xfrm>
            <a:off x="3212480" y="2387116"/>
            <a:ext cx="569802" cy="369332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8A3A4E-7F3A-42A5-BA16-F1B77057FA1E}"/>
              </a:ext>
            </a:extLst>
          </p:cNvPr>
          <p:cNvSpPr txBox="1"/>
          <p:nvPr/>
        </p:nvSpPr>
        <p:spPr bwMode="auto">
          <a:xfrm>
            <a:off x="3891656" y="2410453"/>
            <a:ext cx="475252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CBD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방법론으로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분석∙설계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중시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5" name="Round Same Side Corner Rectangle 19">
            <a:extLst>
              <a:ext uri="{FF2B5EF4-FFF2-40B4-BE49-F238E27FC236}">
                <a16:creationId xmlns:a16="http://schemas.microsoft.com/office/drawing/2014/main" id="{5E70DCDF-E58D-4B04-8239-598BDDB0D7D4}"/>
              </a:ext>
            </a:extLst>
          </p:cNvPr>
          <p:cNvSpPr/>
          <p:nvPr/>
        </p:nvSpPr>
        <p:spPr>
          <a:xfrm rot="5400000">
            <a:off x="5944344" y="847782"/>
            <a:ext cx="432048" cy="53202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2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AutoShape 92">
            <a:extLst>
              <a:ext uri="{FF2B5EF4-FFF2-40B4-BE49-F238E27FC236}">
                <a16:creationId xmlns:a16="http://schemas.microsoft.com/office/drawing/2014/main" id="{8979A589-B2CC-4AFD-9C69-2FDDBF6091A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3209381" y="3219886"/>
            <a:ext cx="576000" cy="576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3284E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A09389-D2FB-4603-9C6E-8EB2BEC19D21}"/>
              </a:ext>
            </a:extLst>
          </p:cNvPr>
          <p:cNvSpPr txBox="1"/>
          <p:nvPr/>
        </p:nvSpPr>
        <p:spPr>
          <a:xfrm>
            <a:off x="3212480" y="3323220"/>
            <a:ext cx="569802" cy="369332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284E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522D3C-6432-425B-9216-A2FCD8BD07BC}"/>
              </a:ext>
            </a:extLst>
          </p:cNvPr>
          <p:cNvSpPr txBox="1"/>
          <p:nvPr/>
        </p:nvSpPr>
        <p:spPr bwMode="auto">
          <a:xfrm>
            <a:off x="3891656" y="3346557"/>
            <a:ext cx="4752528" cy="307777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차산업의 다양한 플랫폼에 대비해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SW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다형성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4009DD-238A-4C54-9B26-A1510A5C869C}"/>
              </a:ext>
            </a:extLst>
          </p:cNvPr>
          <p:cNvSpPr/>
          <p:nvPr/>
        </p:nvSpPr>
        <p:spPr>
          <a:xfrm>
            <a:off x="374606" y="46226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65A212-262F-4DC0-8ABA-11E1BF6E500C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72EE99ED-1290-4B88-8C76-DB817D7BD50E}"/>
              </a:ext>
            </a:extLst>
          </p:cNvPr>
          <p:cNvSpPr/>
          <p:nvPr/>
        </p:nvSpPr>
        <p:spPr>
          <a:xfrm rot="5400000">
            <a:off x="4543527" y="543027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1994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다리꼴 8"/>
          <p:cNvSpPr/>
          <p:nvPr/>
        </p:nvSpPr>
        <p:spPr>
          <a:xfrm rot="5400000">
            <a:off x="1685112" y="2511665"/>
            <a:ext cx="2077808" cy="833236"/>
          </a:xfrm>
          <a:prstGeom prst="trapezoid">
            <a:avLst>
              <a:gd name="adj" fmla="val 11733"/>
            </a:avLst>
          </a:prstGeom>
          <a:solidFill>
            <a:srgbClr val="3A89BC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다리꼴 9"/>
          <p:cNvSpPr/>
          <p:nvPr/>
        </p:nvSpPr>
        <p:spPr>
          <a:xfrm rot="5400000">
            <a:off x="697393" y="2413910"/>
            <a:ext cx="2302592" cy="1034098"/>
          </a:xfrm>
          <a:prstGeom prst="trapezoid">
            <a:avLst>
              <a:gd name="adj" fmla="val 9386"/>
            </a:avLst>
          </a:prstGeom>
          <a:solidFill>
            <a:srgbClr val="41AFB5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다리꼴 10"/>
          <p:cNvSpPr/>
          <p:nvPr/>
        </p:nvSpPr>
        <p:spPr>
          <a:xfrm rot="5400000">
            <a:off x="-499088" y="2276016"/>
            <a:ext cx="2565912" cy="1285174"/>
          </a:xfrm>
          <a:prstGeom prst="trapezoid">
            <a:avLst>
              <a:gd name="adj" fmla="val 9367"/>
            </a:avLst>
          </a:prstGeom>
          <a:solidFill>
            <a:schemeClr val="accent1">
              <a:lumMod val="75000"/>
            </a:schemeClr>
          </a:solidFill>
          <a:ln w="28575"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1" y="2705257"/>
            <a:ext cx="108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altLang="ko-KR" sz="2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  <a:endParaRPr lang="ko-KR" altLang="en-US" sz="2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6456" y="2705258"/>
            <a:ext cx="87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5738" y="2705257"/>
            <a:ext cx="694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cxnSp>
        <p:nvCxnSpPr>
          <p:cNvPr id="40" name="꺾인 연결선 39"/>
          <p:cNvCxnSpPr>
            <a:cxnSpLocks/>
            <a:stCxn id="10" idx="1"/>
          </p:cNvCxnSpPr>
          <p:nvPr/>
        </p:nvCxnSpPr>
        <p:spPr>
          <a:xfrm rot="5400000" flipH="1" flipV="1">
            <a:off x="3110455" y="6608"/>
            <a:ext cx="559821" cy="3083350"/>
          </a:xfrm>
          <a:prstGeom prst="bentConnector2">
            <a:avLst/>
          </a:prstGeom>
          <a:ln w="28575">
            <a:solidFill>
              <a:srgbClr val="4CBEC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다리꼴 57"/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사다리꼴 34">
            <a:extLst>
              <a:ext uri="{FF2B5EF4-FFF2-40B4-BE49-F238E27FC236}">
                <a16:creationId xmlns:a16="http://schemas.microsoft.com/office/drawing/2014/main" id="{F96B046E-8D4A-450E-8F78-5031D39ECD4E}"/>
              </a:ext>
            </a:extLst>
          </p:cNvPr>
          <p:cNvSpPr/>
          <p:nvPr/>
        </p:nvSpPr>
        <p:spPr>
          <a:xfrm rot="5400000">
            <a:off x="3338371" y="2584177"/>
            <a:ext cx="1673339" cy="682814"/>
          </a:xfrm>
          <a:prstGeom prst="trapezoid">
            <a:avLst>
              <a:gd name="adj" fmla="val 14682"/>
            </a:avLst>
          </a:prstGeom>
          <a:solidFill>
            <a:srgbClr val="305472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D9107BC4-77C1-4F34-AB74-A959972FA1DA}"/>
              </a:ext>
            </a:extLst>
          </p:cNvPr>
          <p:cNvSpPr/>
          <p:nvPr/>
        </p:nvSpPr>
        <p:spPr>
          <a:xfrm rot="5400000">
            <a:off x="2546380" y="2543216"/>
            <a:ext cx="1879442" cy="784389"/>
          </a:xfrm>
          <a:prstGeom prst="trapezoid">
            <a:avLst>
              <a:gd name="adj" fmla="val 11891"/>
            </a:avLst>
          </a:prstGeom>
          <a:solidFill>
            <a:srgbClr val="36739F"/>
          </a:solidFill>
          <a:ln>
            <a:noFill/>
          </a:ln>
          <a:scene3d>
            <a:camera prst="orthographicFront">
              <a:rot lat="1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85FE0-9C6A-4CBB-BF3F-8B617385942A}"/>
              </a:ext>
            </a:extLst>
          </p:cNvPr>
          <p:cNvSpPr txBox="1"/>
          <p:nvPr/>
        </p:nvSpPr>
        <p:spPr>
          <a:xfrm>
            <a:off x="3128259" y="2720646"/>
            <a:ext cx="694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5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B32D42-E612-4DCF-BE2F-D3B17452E9CE}"/>
              </a:ext>
            </a:extLst>
          </p:cNvPr>
          <p:cNvSpPr txBox="1"/>
          <p:nvPr/>
        </p:nvSpPr>
        <p:spPr>
          <a:xfrm>
            <a:off x="3833634" y="2751423"/>
            <a:ext cx="6940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ko-KR" altLang="en-US" sz="13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9330E5-0D36-454F-8685-153E7D94C741}"/>
              </a:ext>
            </a:extLst>
          </p:cNvPr>
          <p:cNvSpPr txBox="1"/>
          <p:nvPr/>
        </p:nvSpPr>
        <p:spPr>
          <a:xfrm>
            <a:off x="5107215" y="827340"/>
            <a:ext cx="4032448" cy="307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 defTabSz="914378">
              <a:lnSpc>
                <a:spcPct val="200000"/>
              </a:lnSpc>
              <a:buClr>
                <a:srgbClr val="53AEA7"/>
              </a:buClr>
              <a:buFont typeface="Wingdings" panose="05000000000000000000" pitchFamily="2" charset="2"/>
              <a:buChar char="§"/>
            </a:pPr>
            <a:r>
              <a:rPr lang="ko-KR" altLang="en-US" sz="2000" b="1" spc="50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배경</a:t>
            </a:r>
            <a:endParaRPr lang="en-US" altLang="ko-KR" sz="2000" b="1" spc="50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2" indent="-342892" defTabSz="914378">
              <a:lnSpc>
                <a:spcPct val="200000"/>
              </a:lnSpc>
              <a:buClr>
                <a:srgbClr val="53AEA7"/>
              </a:buClr>
              <a:buFont typeface="Wingdings" panose="05000000000000000000" pitchFamily="2" charset="2"/>
              <a:buChar char="§"/>
            </a:pPr>
            <a:r>
              <a:rPr lang="ko-KR" altLang="en-US" sz="2000" b="1" spc="50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altLang="ko-KR" sz="2000" b="1" spc="50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2" indent="-342892" defTabSz="914378">
              <a:lnSpc>
                <a:spcPct val="200000"/>
              </a:lnSpc>
              <a:buClr>
                <a:srgbClr val="53AEA7"/>
              </a:buClr>
              <a:buFont typeface="Wingdings" panose="05000000000000000000" pitchFamily="2" charset="2"/>
              <a:buChar char="§"/>
            </a:pPr>
            <a:r>
              <a:rPr lang="en-US" altLang="ko-KR" sz="2000" b="1" spc="50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Benchmarking</a:t>
            </a:r>
          </a:p>
          <a:p>
            <a:pPr marL="342892" indent="-342892" defTabSz="914378">
              <a:lnSpc>
                <a:spcPct val="200000"/>
              </a:lnSpc>
              <a:buClr>
                <a:srgbClr val="53AEA7"/>
              </a:buClr>
              <a:buFont typeface="Wingdings" panose="05000000000000000000" pitchFamily="2" charset="2"/>
              <a:buChar char="§"/>
            </a:pPr>
            <a:r>
              <a:rPr lang="ko-KR" altLang="en-US" sz="2000" b="1" spc="50" dirty="0" err="1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endParaRPr lang="en-US" altLang="ko-KR" sz="2000" b="1" spc="50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892" indent="-342892" defTabSz="914378">
              <a:lnSpc>
                <a:spcPct val="200000"/>
              </a:lnSpc>
              <a:buClr>
                <a:srgbClr val="53AEA7"/>
              </a:buClr>
              <a:buFont typeface="Wingdings" panose="05000000000000000000" pitchFamily="2" charset="2"/>
              <a:buChar char="§"/>
            </a:pPr>
            <a:r>
              <a:rPr lang="en-US" altLang="ko-KR" sz="2000" b="1" spc="50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UX </a:t>
            </a:r>
            <a:r>
              <a:rPr lang="ko-KR" altLang="en-US" sz="2000" b="1" spc="50" dirty="0">
                <a:solidFill>
                  <a:prstClr val="black"/>
                </a:solidFill>
                <a:uFill>
                  <a:solidFill>
                    <a:srgbClr val="85D8DE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  <a:endParaRPr lang="en-US" altLang="ko-KR" sz="2000" b="1" spc="50" dirty="0">
              <a:solidFill>
                <a:prstClr val="black"/>
              </a:solidFill>
              <a:uFill>
                <a:solidFill>
                  <a:srgbClr val="85D8DE"/>
                </a:solidFill>
              </a:u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044D0E-C653-40DC-A24A-DC4D33ED2B9B}"/>
              </a:ext>
            </a:extLst>
          </p:cNvPr>
          <p:cNvSpPr/>
          <p:nvPr/>
        </p:nvSpPr>
        <p:spPr>
          <a:xfrm>
            <a:off x="374606" y="46226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EA3CE3-F00A-454C-97D6-AC0E79E716E3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b="1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721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6F8BAC4-93AB-451E-9DD7-166905748CFB}"/>
              </a:ext>
            </a:extLst>
          </p:cNvPr>
          <p:cNvSpPr/>
          <p:nvPr/>
        </p:nvSpPr>
        <p:spPr>
          <a:xfrm>
            <a:off x="539552" y="1275606"/>
            <a:ext cx="8424936" cy="3319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7F84BED-0525-4318-88A6-4E7E21317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r="77640" b="2059"/>
          <a:stretch/>
        </p:blipFill>
        <p:spPr>
          <a:xfrm>
            <a:off x="643738" y="1464522"/>
            <a:ext cx="792088" cy="788176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0D81AD35-EBFA-4FF8-88E8-F01933918B1E}"/>
              </a:ext>
            </a:extLst>
          </p:cNvPr>
          <p:cNvSpPr/>
          <p:nvPr/>
        </p:nvSpPr>
        <p:spPr>
          <a:xfrm>
            <a:off x="787144" y="1588493"/>
            <a:ext cx="548640" cy="541020"/>
          </a:xfrm>
          <a:custGeom>
            <a:avLst/>
            <a:gdLst>
              <a:gd name="connsiteX0" fmla="*/ 228600 w 548640"/>
              <a:gd name="connsiteY0" fmla="*/ 0 h 541020"/>
              <a:gd name="connsiteX1" fmla="*/ 228600 w 548640"/>
              <a:gd name="connsiteY1" fmla="*/ 0 h 541020"/>
              <a:gd name="connsiteX2" fmla="*/ 121920 w 548640"/>
              <a:gd name="connsiteY2" fmla="*/ 15240 h 541020"/>
              <a:gd name="connsiteX3" fmla="*/ 99060 w 548640"/>
              <a:gd name="connsiteY3" fmla="*/ 30480 h 541020"/>
              <a:gd name="connsiteX4" fmla="*/ 76200 w 548640"/>
              <a:gd name="connsiteY4" fmla="*/ 76200 h 541020"/>
              <a:gd name="connsiteX5" fmla="*/ 60960 w 548640"/>
              <a:gd name="connsiteY5" fmla="*/ 99060 h 541020"/>
              <a:gd name="connsiteX6" fmla="*/ 53340 w 548640"/>
              <a:gd name="connsiteY6" fmla="*/ 121920 h 541020"/>
              <a:gd name="connsiteX7" fmla="*/ 30480 w 548640"/>
              <a:gd name="connsiteY7" fmla="*/ 137160 h 541020"/>
              <a:gd name="connsiteX8" fmla="*/ 7620 w 548640"/>
              <a:gd name="connsiteY8" fmla="*/ 205740 h 541020"/>
              <a:gd name="connsiteX9" fmla="*/ 0 w 548640"/>
              <a:gd name="connsiteY9" fmla="*/ 228600 h 541020"/>
              <a:gd name="connsiteX10" fmla="*/ 7620 w 548640"/>
              <a:gd name="connsiteY10" fmla="*/ 365760 h 541020"/>
              <a:gd name="connsiteX11" fmla="*/ 22860 w 548640"/>
              <a:gd name="connsiteY11" fmla="*/ 388620 h 541020"/>
              <a:gd name="connsiteX12" fmla="*/ 38100 w 548640"/>
              <a:gd name="connsiteY12" fmla="*/ 434340 h 541020"/>
              <a:gd name="connsiteX13" fmla="*/ 45720 w 548640"/>
              <a:gd name="connsiteY13" fmla="*/ 457200 h 541020"/>
              <a:gd name="connsiteX14" fmla="*/ 68580 w 548640"/>
              <a:gd name="connsiteY14" fmla="*/ 472440 h 541020"/>
              <a:gd name="connsiteX15" fmla="*/ 91440 w 548640"/>
              <a:gd name="connsiteY15" fmla="*/ 495300 h 541020"/>
              <a:gd name="connsiteX16" fmla="*/ 114300 w 548640"/>
              <a:gd name="connsiteY16" fmla="*/ 502920 h 541020"/>
              <a:gd name="connsiteX17" fmla="*/ 137160 w 548640"/>
              <a:gd name="connsiteY17" fmla="*/ 518160 h 541020"/>
              <a:gd name="connsiteX18" fmla="*/ 160020 w 548640"/>
              <a:gd name="connsiteY18" fmla="*/ 525780 h 541020"/>
              <a:gd name="connsiteX19" fmla="*/ 213360 w 548640"/>
              <a:gd name="connsiteY19" fmla="*/ 541020 h 541020"/>
              <a:gd name="connsiteX20" fmla="*/ 358140 w 548640"/>
              <a:gd name="connsiteY20" fmla="*/ 518160 h 541020"/>
              <a:gd name="connsiteX21" fmla="*/ 373380 w 548640"/>
              <a:gd name="connsiteY21" fmla="*/ 495300 h 541020"/>
              <a:gd name="connsiteX22" fmla="*/ 419100 w 548640"/>
              <a:gd name="connsiteY22" fmla="*/ 472440 h 541020"/>
              <a:gd name="connsiteX23" fmla="*/ 464820 w 548640"/>
              <a:gd name="connsiteY23" fmla="*/ 434340 h 541020"/>
              <a:gd name="connsiteX24" fmla="*/ 510540 w 548640"/>
              <a:gd name="connsiteY24" fmla="*/ 403860 h 541020"/>
              <a:gd name="connsiteX25" fmla="*/ 548640 w 548640"/>
              <a:gd name="connsiteY25" fmla="*/ 320040 h 541020"/>
              <a:gd name="connsiteX26" fmla="*/ 533400 w 548640"/>
              <a:gd name="connsiteY26" fmla="*/ 220980 h 541020"/>
              <a:gd name="connsiteX27" fmla="*/ 518160 w 548640"/>
              <a:gd name="connsiteY27" fmla="*/ 198120 h 541020"/>
              <a:gd name="connsiteX28" fmla="*/ 510540 w 548640"/>
              <a:gd name="connsiteY28" fmla="*/ 175260 h 541020"/>
              <a:gd name="connsiteX29" fmla="*/ 495300 w 548640"/>
              <a:gd name="connsiteY29" fmla="*/ 152400 h 541020"/>
              <a:gd name="connsiteX30" fmla="*/ 487680 w 548640"/>
              <a:gd name="connsiteY30" fmla="*/ 129540 h 541020"/>
              <a:gd name="connsiteX31" fmla="*/ 472440 w 548640"/>
              <a:gd name="connsiteY31" fmla="*/ 106680 h 541020"/>
              <a:gd name="connsiteX32" fmla="*/ 434340 w 548640"/>
              <a:gd name="connsiteY32" fmla="*/ 53340 h 541020"/>
              <a:gd name="connsiteX33" fmla="*/ 388620 w 548640"/>
              <a:gd name="connsiteY33" fmla="*/ 30480 h 541020"/>
              <a:gd name="connsiteX34" fmla="*/ 365760 w 548640"/>
              <a:gd name="connsiteY34" fmla="*/ 15240 h 541020"/>
              <a:gd name="connsiteX35" fmla="*/ 228600 w 548640"/>
              <a:gd name="connsiteY35" fmla="*/ 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8640" h="541020">
                <a:moveTo>
                  <a:pt x="228600" y="0"/>
                </a:moveTo>
                <a:lnTo>
                  <a:pt x="228600" y="0"/>
                </a:lnTo>
                <a:cubicBezTo>
                  <a:pt x="218580" y="1113"/>
                  <a:pt x="142351" y="7578"/>
                  <a:pt x="121920" y="15240"/>
                </a:cubicBezTo>
                <a:cubicBezTo>
                  <a:pt x="113345" y="18456"/>
                  <a:pt x="106680" y="25400"/>
                  <a:pt x="99060" y="30480"/>
                </a:cubicBezTo>
                <a:cubicBezTo>
                  <a:pt x="55384" y="95994"/>
                  <a:pt x="107748" y="13104"/>
                  <a:pt x="76200" y="76200"/>
                </a:cubicBezTo>
                <a:cubicBezTo>
                  <a:pt x="72104" y="84391"/>
                  <a:pt x="65056" y="90869"/>
                  <a:pt x="60960" y="99060"/>
                </a:cubicBezTo>
                <a:cubicBezTo>
                  <a:pt x="57368" y="106244"/>
                  <a:pt x="58358" y="115648"/>
                  <a:pt x="53340" y="121920"/>
                </a:cubicBezTo>
                <a:cubicBezTo>
                  <a:pt x="47619" y="129071"/>
                  <a:pt x="38100" y="132080"/>
                  <a:pt x="30480" y="137160"/>
                </a:cubicBezTo>
                <a:lnTo>
                  <a:pt x="7620" y="205740"/>
                </a:lnTo>
                <a:lnTo>
                  <a:pt x="0" y="228600"/>
                </a:lnTo>
                <a:cubicBezTo>
                  <a:pt x="2540" y="274320"/>
                  <a:pt x="1144" y="320430"/>
                  <a:pt x="7620" y="365760"/>
                </a:cubicBezTo>
                <a:cubicBezTo>
                  <a:pt x="8915" y="374826"/>
                  <a:pt x="19141" y="380251"/>
                  <a:pt x="22860" y="388620"/>
                </a:cubicBezTo>
                <a:cubicBezTo>
                  <a:pt x="29384" y="403300"/>
                  <a:pt x="33020" y="419100"/>
                  <a:pt x="38100" y="434340"/>
                </a:cubicBezTo>
                <a:cubicBezTo>
                  <a:pt x="40640" y="441960"/>
                  <a:pt x="39037" y="452745"/>
                  <a:pt x="45720" y="457200"/>
                </a:cubicBezTo>
                <a:cubicBezTo>
                  <a:pt x="53340" y="462280"/>
                  <a:pt x="61545" y="466577"/>
                  <a:pt x="68580" y="472440"/>
                </a:cubicBezTo>
                <a:cubicBezTo>
                  <a:pt x="76859" y="479339"/>
                  <a:pt x="82474" y="489322"/>
                  <a:pt x="91440" y="495300"/>
                </a:cubicBezTo>
                <a:cubicBezTo>
                  <a:pt x="98123" y="499755"/>
                  <a:pt x="107116" y="499328"/>
                  <a:pt x="114300" y="502920"/>
                </a:cubicBezTo>
                <a:cubicBezTo>
                  <a:pt x="122491" y="507016"/>
                  <a:pt x="128969" y="514064"/>
                  <a:pt x="137160" y="518160"/>
                </a:cubicBezTo>
                <a:cubicBezTo>
                  <a:pt x="144344" y="521752"/>
                  <a:pt x="152327" y="523472"/>
                  <a:pt x="160020" y="525780"/>
                </a:cubicBezTo>
                <a:cubicBezTo>
                  <a:pt x="177732" y="531093"/>
                  <a:pt x="195580" y="535940"/>
                  <a:pt x="213360" y="541020"/>
                </a:cubicBezTo>
                <a:cubicBezTo>
                  <a:pt x="343250" y="524784"/>
                  <a:pt x="296425" y="538732"/>
                  <a:pt x="358140" y="518160"/>
                </a:cubicBezTo>
                <a:cubicBezTo>
                  <a:pt x="363220" y="510540"/>
                  <a:pt x="366904" y="501776"/>
                  <a:pt x="373380" y="495300"/>
                </a:cubicBezTo>
                <a:cubicBezTo>
                  <a:pt x="388152" y="480528"/>
                  <a:pt x="400507" y="478638"/>
                  <a:pt x="419100" y="472440"/>
                </a:cubicBezTo>
                <a:cubicBezTo>
                  <a:pt x="444105" y="434932"/>
                  <a:pt x="421852" y="460121"/>
                  <a:pt x="464820" y="434340"/>
                </a:cubicBezTo>
                <a:cubicBezTo>
                  <a:pt x="480526" y="424916"/>
                  <a:pt x="510540" y="403860"/>
                  <a:pt x="510540" y="403860"/>
                </a:cubicBezTo>
                <a:cubicBezTo>
                  <a:pt x="548204" y="347364"/>
                  <a:pt x="537428" y="376101"/>
                  <a:pt x="548640" y="320040"/>
                </a:cubicBezTo>
                <a:cubicBezTo>
                  <a:pt x="547110" y="306273"/>
                  <a:pt x="543299" y="244077"/>
                  <a:pt x="533400" y="220980"/>
                </a:cubicBezTo>
                <a:cubicBezTo>
                  <a:pt x="529792" y="212562"/>
                  <a:pt x="522256" y="206311"/>
                  <a:pt x="518160" y="198120"/>
                </a:cubicBezTo>
                <a:cubicBezTo>
                  <a:pt x="514568" y="190936"/>
                  <a:pt x="514132" y="182444"/>
                  <a:pt x="510540" y="175260"/>
                </a:cubicBezTo>
                <a:cubicBezTo>
                  <a:pt x="506444" y="167069"/>
                  <a:pt x="499396" y="160591"/>
                  <a:pt x="495300" y="152400"/>
                </a:cubicBezTo>
                <a:cubicBezTo>
                  <a:pt x="491708" y="145216"/>
                  <a:pt x="491272" y="136724"/>
                  <a:pt x="487680" y="129540"/>
                </a:cubicBezTo>
                <a:cubicBezTo>
                  <a:pt x="483584" y="121349"/>
                  <a:pt x="476984" y="114631"/>
                  <a:pt x="472440" y="106680"/>
                </a:cubicBezTo>
                <a:cubicBezTo>
                  <a:pt x="452831" y="72363"/>
                  <a:pt x="464805" y="78728"/>
                  <a:pt x="434340" y="53340"/>
                </a:cubicBezTo>
                <a:cubicBezTo>
                  <a:pt x="401583" y="26043"/>
                  <a:pt x="422987" y="47663"/>
                  <a:pt x="388620" y="30480"/>
                </a:cubicBezTo>
                <a:cubicBezTo>
                  <a:pt x="380429" y="26384"/>
                  <a:pt x="374806" y="16668"/>
                  <a:pt x="365760" y="15240"/>
                </a:cubicBezTo>
                <a:cubicBezTo>
                  <a:pt x="325539" y="8889"/>
                  <a:pt x="251460" y="2540"/>
                  <a:pt x="228600" y="0"/>
                </a:cubicBezTo>
                <a:close/>
              </a:path>
            </a:pathLst>
          </a:custGeom>
          <a:solidFill>
            <a:srgbClr val="32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6899807-DCCA-4F59-979A-7361486D39CB}"/>
              </a:ext>
            </a:extLst>
          </p:cNvPr>
          <p:cNvGrpSpPr/>
          <p:nvPr/>
        </p:nvGrpSpPr>
        <p:grpSpPr>
          <a:xfrm>
            <a:off x="643738" y="2423662"/>
            <a:ext cx="792088" cy="788176"/>
            <a:chOff x="550014" y="1460989"/>
            <a:chExt cx="792088" cy="7881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14FF65B-2E42-409D-A4F5-96E39A89C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" r="77640" b="2059"/>
            <a:stretch/>
          </p:blipFill>
          <p:spPr>
            <a:xfrm>
              <a:off x="550014" y="1460989"/>
              <a:ext cx="792088" cy="788176"/>
            </a:xfrm>
            <a:prstGeom prst="rect">
              <a:avLst/>
            </a:prstGeom>
          </p:spPr>
        </p:pic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37BB557-1CFA-4B51-9EAA-6AD975CA1AAE}"/>
                </a:ext>
              </a:extLst>
            </p:cNvPr>
            <p:cNvSpPr/>
            <p:nvPr/>
          </p:nvSpPr>
          <p:spPr>
            <a:xfrm>
              <a:off x="693420" y="1584960"/>
              <a:ext cx="548640" cy="541020"/>
            </a:xfrm>
            <a:custGeom>
              <a:avLst/>
              <a:gdLst>
                <a:gd name="connsiteX0" fmla="*/ 228600 w 548640"/>
                <a:gd name="connsiteY0" fmla="*/ 0 h 541020"/>
                <a:gd name="connsiteX1" fmla="*/ 228600 w 548640"/>
                <a:gd name="connsiteY1" fmla="*/ 0 h 541020"/>
                <a:gd name="connsiteX2" fmla="*/ 121920 w 548640"/>
                <a:gd name="connsiteY2" fmla="*/ 15240 h 541020"/>
                <a:gd name="connsiteX3" fmla="*/ 99060 w 548640"/>
                <a:gd name="connsiteY3" fmla="*/ 30480 h 541020"/>
                <a:gd name="connsiteX4" fmla="*/ 76200 w 548640"/>
                <a:gd name="connsiteY4" fmla="*/ 76200 h 541020"/>
                <a:gd name="connsiteX5" fmla="*/ 60960 w 548640"/>
                <a:gd name="connsiteY5" fmla="*/ 99060 h 541020"/>
                <a:gd name="connsiteX6" fmla="*/ 53340 w 548640"/>
                <a:gd name="connsiteY6" fmla="*/ 121920 h 541020"/>
                <a:gd name="connsiteX7" fmla="*/ 30480 w 548640"/>
                <a:gd name="connsiteY7" fmla="*/ 137160 h 541020"/>
                <a:gd name="connsiteX8" fmla="*/ 7620 w 548640"/>
                <a:gd name="connsiteY8" fmla="*/ 205740 h 541020"/>
                <a:gd name="connsiteX9" fmla="*/ 0 w 548640"/>
                <a:gd name="connsiteY9" fmla="*/ 228600 h 541020"/>
                <a:gd name="connsiteX10" fmla="*/ 7620 w 548640"/>
                <a:gd name="connsiteY10" fmla="*/ 365760 h 541020"/>
                <a:gd name="connsiteX11" fmla="*/ 22860 w 548640"/>
                <a:gd name="connsiteY11" fmla="*/ 388620 h 541020"/>
                <a:gd name="connsiteX12" fmla="*/ 38100 w 548640"/>
                <a:gd name="connsiteY12" fmla="*/ 434340 h 541020"/>
                <a:gd name="connsiteX13" fmla="*/ 45720 w 548640"/>
                <a:gd name="connsiteY13" fmla="*/ 457200 h 541020"/>
                <a:gd name="connsiteX14" fmla="*/ 68580 w 548640"/>
                <a:gd name="connsiteY14" fmla="*/ 472440 h 541020"/>
                <a:gd name="connsiteX15" fmla="*/ 91440 w 548640"/>
                <a:gd name="connsiteY15" fmla="*/ 495300 h 541020"/>
                <a:gd name="connsiteX16" fmla="*/ 114300 w 548640"/>
                <a:gd name="connsiteY16" fmla="*/ 502920 h 541020"/>
                <a:gd name="connsiteX17" fmla="*/ 137160 w 548640"/>
                <a:gd name="connsiteY17" fmla="*/ 518160 h 541020"/>
                <a:gd name="connsiteX18" fmla="*/ 160020 w 548640"/>
                <a:gd name="connsiteY18" fmla="*/ 525780 h 541020"/>
                <a:gd name="connsiteX19" fmla="*/ 213360 w 548640"/>
                <a:gd name="connsiteY19" fmla="*/ 541020 h 541020"/>
                <a:gd name="connsiteX20" fmla="*/ 358140 w 548640"/>
                <a:gd name="connsiteY20" fmla="*/ 518160 h 541020"/>
                <a:gd name="connsiteX21" fmla="*/ 373380 w 548640"/>
                <a:gd name="connsiteY21" fmla="*/ 495300 h 541020"/>
                <a:gd name="connsiteX22" fmla="*/ 419100 w 548640"/>
                <a:gd name="connsiteY22" fmla="*/ 472440 h 541020"/>
                <a:gd name="connsiteX23" fmla="*/ 464820 w 548640"/>
                <a:gd name="connsiteY23" fmla="*/ 434340 h 541020"/>
                <a:gd name="connsiteX24" fmla="*/ 510540 w 548640"/>
                <a:gd name="connsiteY24" fmla="*/ 403860 h 541020"/>
                <a:gd name="connsiteX25" fmla="*/ 548640 w 548640"/>
                <a:gd name="connsiteY25" fmla="*/ 320040 h 541020"/>
                <a:gd name="connsiteX26" fmla="*/ 533400 w 548640"/>
                <a:gd name="connsiteY26" fmla="*/ 220980 h 541020"/>
                <a:gd name="connsiteX27" fmla="*/ 518160 w 548640"/>
                <a:gd name="connsiteY27" fmla="*/ 198120 h 541020"/>
                <a:gd name="connsiteX28" fmla="*/ 510540 w 548640"/>
                <a:gd name="connsiteY28" fmla="*/ 175260 h 541020"/>
                <a:gd name="connsiteX29" fmla="*/ 495300 w 548640"/>
                <a:gd name="connsiteY29" fmla="*/ 152400 h 541020"/>
                <a:gd name="connsiteX30" fmla="*/ 487680 w 548640"/>
                <a:gd name="connsiteY30" fmla="*/ 129540 h 541020"/>
                <a:gd name="connsiteX31" fmla="*/ 472440 w 548640"/>
                <a:gd name="connsiteY31" fmla="*/ 106680 h 541020"/>
                <a:gd name="connsiteX32" fmla="*/ 434340 w 548640"/>
                <a:gd name="connsiteY32" fmla="*/ 53340 h 541020"/>
                <a:gd name="connsiteX33" fmla="*/ 388620 w 548640"/>
                <a:gd name="connsiteY33" fmla="*/ 30480 h 541020"/>
                <a:gd name="connsiteX34" fmla="*/ 365760 w 548640"/>
                <a:gd name="connsiteY34" fmla="*/ 15240 h 541020"/>
                <a:gd name="connsiteX35" fmla="*/ 228600 w 548640"/>
                <a:gd name="connsiteY35" fmla="*/ 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48640" h="541020">
                  <a:moveTo>
                    <a:pt x="228600" y="0"/>
                  </a:moveTo>
                  <a:lnTo>
                    <a:pt x="228600" y="0"/>
                  </a:lnTo>
                  <a:cubicBezTo>
                    <a:pt x="218580" y="1113"/>
                    <a:pt x="142351" y="7578"/>
                    <a:pt x="121920" y="15240"/>
                  </a:cubicBezTo>
                  <a:cubicBezTo>
                    <a:pt x="113345" y="18456"/>
                    <a:pt x="106680" y="25400"/>
                    <a:pt x="99060" y="30480"/>
                  </a:cubicBezTo>
                  <a:cubicBezTo>
                    <a:pt x="55384" y="95994"/>
                    <a:pt x="107748" y="13104"/>
                    <a:pt x="76200" y="76200"/>
                  </a:cubicBezTo>
                  <a:cubicBezTo>
                    <a:pt x="72104" y="84391"/>
                    <a:pt x="65056" y="90869"/>
                    <a:pt x="60960" y="99060"/>
                  </a:cubicBezTo>
                  <a:cubicBezTo>
                    <a:pt x="57368" y="106244"/>
                    <a:pt x="58358" y="115648"/>
                    <a:pt x="53340" y="121920"/>
                  </a:cubicBezTo>
                  <a:cubicBezTo>
                    <a:pt x="47619" y="129071"/>
                    <a:pt x="38100" y="132080"/>
                    <a:pt x="30480" y="137160"/>
                  </a:cubicBezTo>
                  <a:lnTo>
                    <a:pt x="7620" y="205740"/>
                  </a:lnTo>
                  <a:lnTo>
                    <a:pt x="0" y="228600"/>
                  </a:lnTo>
                  <a:cubicBezTo>
                    <a:pt x="2540" y="274320"/>
                    <a:pt x="1144" y="320430"/>
                    <a:pt x="7620" y="365760"/>
                  </a:cubicBezTo>
                  <a:cubicBezTo>
                    <a:pt x="8915" y="374826"/>
                    <a:pt x="19141" y="380251"/>
                    <a:pt x="22860" y="388620"/>
                  </a:cubicBezTo>
                  <a:cubicBezTo>
                    <a:pt x="29384" y="403300"/>
                    <a:pt x="33020" y="419100"/>
                    <a:pt x="38100" y="434340"/>
                  </a:cubicBezTo>
                  <a:cubicBezTo>
                    <a:pt x="40640" y="441960"/>
                    <a:pt x="39037" y="452745"/>
                    <a:pt x="45720" y="457200"/>
                  </a:cubicBezTo>
                  <a:cubicBezTo>
                    <a:pt x="53340" y="462280"/>
                    <a:pt x="61545" y="466577"/>
                    <a:pt x="68580" y="472440"/>
                  </a:cubicBezTo>
                  <a:cubicBezTo>
                    <a:pt x="76859" y="479339"/>
                    <a:pt x="82474" y="489322"/>
                    <a:pt x="91440" y="495300"/>
                  </a:cubicBezTo>
                  <a:cubicBezTo>
                    <a:pt x="98123" y="499755"/>
                    <a:pt x="107116" y="499328"/>
                    <a:pt x="114300" y="502920"/>
                  </a:cubicBezTo>
                  <a:cubicBezTo>
                    <a:pt x="122491" y="507016"/>
                    <a:pt x="128969" y="514064"/>
                    <a:pt x="137160" y="518160"/>
                  </a:cubicBezTo>
                  <a:cubicBezTo>
                    <a:pt x="144344" y="521752"/>
                    <a:pt x="152327" y="523472"/>
                    <a:pt x="160020" y="525780"/>
                  </a:cubicBezTo>
                  <a:cubicBezTo>
                    <a:pt x="177732" y="531093"/>
                    <a:pt x="195580" y="535940"/>
                    <a:pt x="213360" y="541020"/>
                  </a:cubicBezTo>
                  <a:cubicBezTo>
                    <a:pt x="343250" y="524784"/>
                    <a:pt x="296425" y="538732"/>
                    <a:pt x="358140" y="518160"/>
                  </a:cubicBezTo>
                  <a:cubicBezTo>
                    <a:pt x="363220" y="510540"/>
                    <a:pt x="366904" y="501776"/>
                    <a:pt x="373380" y="495300"/>
                  </a:cubicBezTo>
                  <a:cubicBezTo>
                    <a:pt x="388152" y="480528"/>
                    <a:pt x="400507" y="478638"/>
                    <a:pt x="419100" y="472440"/>
                  </a:cubicBezTo>
                  <a:cubicBezTo>
                    <a:pt x="444105" y="434932"/>
                    <a:pt x="421852" y="460121"/>
                    <a:pt x="464820" y="434340"/>
                  </a:cubicBezTo>
                  <a:cubicBezTo>
                    <a:pt x="480526" y="424916"/>
                    <a:pt x="510540" y="403860"/>
                    <a:pt x="510540" y="403860"/>
                  </a:cubicBezTo>
                  <a:cubicBezTo>
                    <a:pt x="548204" y="347364"/>
                    <a:pt x="537428" y="376101"/>
                    <a:pt x="548640" y="320040"/>
                  </a:cubicBezTo>
                  <a:cubicBezTo>
                    <a:pt x="547110" y="306273"/>
                    <a:pt x="543299" y="244077"/>
                    <a:pt x="533400" y="220980"/>
                  </a:cubicBezTo>
                  <a:cubicBezTo>
                    <a:pt x="529792" y="212562"/>
                    <a:pt x="522256" y="206311"/>
                    <a:pt x="518160" y="198120"/>
                  </a:cubicBezTo>
                  <a:cubicBezTo>
                    <a:pt x="514568" y="190936"/>
                    <a:pt x="514132" y="182444"/>
                    <a:pt x="510540" y="175260"/>
                  </a:cubicBezTo>
                  <a:cubicBezTo>
                    <a:pt x="506444" y="167069"/>
                    <a:pt x="499396" y="160591"/>
                    <a:pt x="495300" y="152400"/>
                  </a:cubicBezTo>
                  <a:cubicBezTo>
                    <a:pt x="491708" y="145216"/>
                    <a:pt x="491272" y="136724"/>
                    <a:pt x="487680" y="129540"/>
                  </a:cubicBezTo>
                  <a:cubicBezTo>
                    <a:pt x="483584" y="121349"/>
                    <a:pt x="476984" y="114631"/>
                    <a:pt x="472440" y="106680"/>
                  </a:cubicBezTo>
                  <a:cubicBezTo>
                    <a:pt x="452831" y="72363"/>
                    <a:pt x="464805" y="78728"/>
                    <a:pt x="434340" y="53340"/>
                  </a:cubicBezTo>
                  <a:cubicBezTo>
                    <a:pt x="401583" y="26043"/>
                    <a:pt x="422987" y="47663"/>
                    <a:pt x="388620" y="30480"/>
                  </a:cubicBezTo>
                  <a:cubicBezTo>
                    <a:pt x="380429" y="26384"/>
                    <a:pt x="374806" y="16668"/>
                    <a:pt x="365760" y="15240"/>
                  </a:cubicBezTo>
                  <a:cubicBezTo>
                    <a:pt x="325539" y="8889"/>
                    <a:pt x="251460" y="2540"/>
                    <a:pt x="228600" y="0"/>
                  </a:cubicBezTo>
                  <a:close/>
                </a:path>
              </a:pathLst>
            </a:custGeom>
            <a:solidFill>
              <a:srgbClr val="32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5D7627-2CCF-47DC-B63D-3B3DE28828B4}"/>
              </a:ext>
            </a:extLst>
          </p:cNvPr>
          <p:cNvGrpSpPr/>
          <p:nvPr/>
        </p:nvGrpSpPr>
        <p:grpSpPr>
          <a:xfrm>
            <a:off x="646070" y="3541841"/>
            <a:ext cx="792088" cy="788176"/>
            <a:chOff x="550014" y="1460989"/>
            <a:chExt cx="792088" cy="788176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745564B-6EC4-42B2-A585-CED10604F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" r="77640" b="2059"/>
            <a:stretch/>
          </p:blipFill>
          <p:spPr>
            <a:xfrm>
              <a:off x="550014" y="1460989"/>
              <a:ext cx="792088" cy="788176"/>
            </a:xfrm>
            <a:prstGeom prst="rect">
              <a:avLst/>
            </a:prstGeom>
          </p:spPr>
        </p:pic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1336A0D-B3C7-4644-9095-9F8CC3FC84D8}"/>
                </a:ext>
              </a:extLst>
            </p:cNvPr>
            <p:cNvSpPr/>
            <p:nvPr/>
          </p:nvSpPr>
          <p:spPr>
            <a:xfrm>
              <a:off x="693420" y="1584960"/>
              <a:ext cx="548640" cy="541020"/>
            </a:xfrm>
            <a:custGeom>
              <a:avLst/>
              <a:gdLst>
                <a:gd name="connsiteX0" fmla="*/ 228600 w 548640"/>
                <a:gd name="connsiteY0" fmla="*/ 0 h 541020"/>
                <a:gd name="connsiteX1" fmla="*/ 228600 w 548640"/>
                <a:gd name="connsiteY1" fmla="*/ 0 h 541020"/>
                <a:gd name="connsiteX2" fmla="*/ 121920 w 548640"/>
                <a:gd name="connsiteY2" fmla="*/ 15240 h 541020"/>
                <a:gd name="connsiteX3" fmla="*/ 99060 w 548640"/>
                <a:gd name="connsiteY3" fmla="*/ 30480 h 541020"/>
                <a:gd name="connsiteX4" fmla="*/ 76200 w 548640"/>
                <a:gd name="connsiteY4" fmla="*/ 76200 h 541020"/>
                <a:gd name="connsiteX5" fmla="*/ 60960 w 548640"/>
                <a:gd name="connsiteY5" fmla="*/ 99060 h 541020"/>
                <a:gd name="connsiteX6" fmla="*/ 53340 w 548640"/>
                <a:gd name="connsiteY6" fmla="*/ 121920 h 541020"/>
                <a:gd name="connsiteX7" fmla="*/ 30480 w 548640"/>
                <a:gd name="connsiteY7" fmla="*/ 137160 h 541020"/>
                <a:gd name="connsiteX8" fmla="*/ 7620 w 548640"/>
                <a:gd name="connsiteY8" fmla="*/ 205740 h 541020"/>
                <a:gd name="connsiteX9" fmla="*/ 0 w 548640"/>
                <a:gd name="connsiteY9" fmla="*/ 228600 h 541020"/>
                <a:gd name="connsiteX10" fmla="*/ 7620 w 548640"/>
                <a:gd name="connsiteY10" fmla="*/ 365760 h 541020"/>
                <a:gd name="connsiteX11" fmla="*/ 22860 w 548640"/>
                <a:gd name="connsiteY11" fmla="*/ 388620 h 541020"/>
                <a:gd name="connsiteX12" fmla="*/ 38100 w 548640"/>
                <a:gd name="connsiteY12" fmla="*/ 434340 h 541020"/>
                <a:gd name="connsiteX13" fmla="*/ 45720 w 548640"/>
                <a:gd name="connsiteY13" fmla="*/ 457200 h 541020"/>
                <a:gd name="connsiteX14" fmla="*/ 68580 w 548640"/>
                <a:gd name="connsiteY14" fmla="*/ 472440 h 541020"/>
                <a:gd name="connsiteX15" fmla="*/ 91440 w 548640"/>
                <a:gd name="connsiteY15" fmla="*/ 495300 h 541020"/>
                <a:gd name="connsiteX16" fmla="*/ 114300 w 548640"/>
                <a:gd name="connsiteY16" fmla="*/ 502920 h 541020"/>
                <a:gd name="connsiteX17" fmla="*/ 137160 w 548640"/>
                <a:gd name="connsiteY17" fmla="*/ 518160 h 541020"/>
                <a:gd name="connsiteX18" fmla="*/ 160020 w 548640"/>
                <a:gd name="connsiteY18" fmla="*/ 525780 h 541020"/>
                <a:gd name="connsiteX19" fmla="*/ 213360 w 548640"/>
                <a:gd name="connsiteY19" fmla="*/ 541020 h 541020"/>
                <a:gd name="connsiteX20" fmla="*/ 358140 w 548640"/>
                <a:gd name="connsiteY20" fmla="*/ 518160 h 541020"/>
                <a:gd name="connsiteX21" fmla="*/ 373380 w 548640"/>
                <a:gd name="connsiteY21" fmla="*/ 495300 h 541020"/>
                <a:gd name="connsiteX22" fmla="*/ 419100 w 548640"/>
                <a:gd name="connsiteY22" fmla="*/ 472440 h 541020"/>
                <a:gd name="connsiteX23" fmla="*/ 464820 w 548640"/>
                <a:gd name="connsiteY23" fmla="*/ 434340 h 541020"/>
                <a:gd name="connsiteX24" fmla="*/ 510540 w 548640"/>
                <a:gd name="connsiteY24" fmla="*/ 403860 h 541020"/>
                <a:gd name="connsiteX25" fmla="*/ 548640 w 548640"/>
                <a:gd name="connsiteY25" fmla="*/ 320040 h 541020"/>
                <a:gd name="connsiteX26" fmla="*/ 533400 w 548640"/>
                <a:gd name="connsiteY26" fmla="*/ 220980 h 541020"/>
                <a:gd name="connsiteX27" fmla="*/ 518160 w 548640"/>
                <a:gd name="connsiteY27" fmla="*/ 198120 h 541020"/>
                <a:gd name="connsiteX28" fmla="*/ 510540 w 548640"/>
                <a:gd name="connsiteY28" fmla="*/ 175260 h 541020"/>
                <a:gd name="connsiteX29" fmla="*/ 495300 w 548640"/>
                <a:gd name="connsiteY29" fmla="*/ 152400 h 541020"/>
                <a:gd name="connsiteX30" fmla="*/ 487680 w 548640"/>
                <a:gd name="connsiteY30" fmla="*/ 129540 h 541020"/>
                <a:gd name="connsiteX31" fmla="*/ 472440 w 548640"/>
                <a:gd name="connsiteY31" fmla="*/ 106680 h 541020"/>
                <a:gd name="connsiteX32" fmla="*/ 434340 w 548640"/>
                <a:gd name="connsiteY32" fmla="*/ 53340 h 541020"/>
                <a:gd name="connsiteX33" fmla="*/ 388620 w 548640"/>
                <a:gd name="connsiteY33" fmla="*/ 30480 h 541020"/>
                <a:gd name="connsiteX34" fmla="*/ 365760 w 548640"/>
                <a:gd name="connsiteY34" fmla="*/ 15240 h 541020"/>
                <a:gd name="connsiteX35" fmla="*/ 228600 w 548640"/>
                <a:gd name="connsiteY35" fmla="*/ 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48640" h="541020">
                  <a:moveTo>
                    <a:pt x="228600" y="0"/>
                  </a:moveTo>
                  <a:lnTo>
                    <a:pt x="228600" y="0"/>
                  </a:lnTo>
                  <a:cubicBezTo>
                    <a:pt x="218580" y="1113"/>
                    <a:pt x="142351" y="7578"/>
                    <a:pt x="121920" y="15240"/>
                  </a:cubicBezTo>
                  <a:cubicBezTo>
                    <a:pt x="113345" y="18456"/>
                    <a:pt x="106680" y="25400"/>
                    <a:pt x="99060" y="30480"/>
                  </a:cubicBezTo>
                  <a:cubicBezTo>
                    <a:pt x="55384" y="95994"/>
                    <a:pt x="107748" y="13104"/>
                    <a:pt x="76200" y="76200"/>
                  </a:cubicBezTo>
                  <a:cubicBezTo>
                    <a:pt x="72104" y="84391"/>
                    <a:pt x="65056" y="90869"/>
                    <a:pt x="60960" y="99060"/>
                  </a:cubicBezTo>
                  <a:cubicBezTo>
                    <a:pt x="57368" y="106244"/>
                    <a:pt x="58358" y="115648"/>
                    <a:pt x="53340" y="121920"/>
                  </a:cubicBezTo>
                  <a:cubicBezTo>
                    <a:pt x="47619" y="129071"/>
                    <a:pt x="38100" y="132080"/>
                    <a:pt x="30480" y="137160"/>
                  </a:cubicBezTo>
                  <a:lnTo>
                    <a:pt x="7620" y="205740"/>
                  </a:lnTo>
                  <a:lnTo>
                    <a:pt x="0" y="228600"/>
                  </a:lnTo>
                  <a:cubicBezTo>
                    <a:pt x="2540" y="274320"/>
                    <a:pt x="1144" y="320430"/>
                    <a:pt x="7620" y="365760"/>
                  </a:cubicBezTo>
                  <a:cubicBezTo>
                    <a:pt x="8915" y="374826"/>
                    <a:pt x="19141" y="380251"/>
                    <a:pt x="22860" y="388620"/>
                  </a:cubicBezTo>
                  <a:cubicBezTo>
                    <a:pt x="29384" y="403300"/>
                    <a:pt x="33020" y="419100"/>
                    <a:pt x="38100" y="434340"/>
                  </a:cubicBezTo>
                  <a:cubicBezTo>
                    <a:pt x="40640" y="441960"/>
                    <a:pt x="39037" y="452745"/>
                    <a:pt x="45720" y="457200"/>
                  </a:cubicBezTo>
                  <a:cubicBezTo>
                    <a:pt x="53340" y="462280"/>
                    <a:pt x="61545" y="466577"/>
                    <a:pt x="68580" y="472440"/>
                  </a:cubicBezTo>
                  <a:cubicBezTo>
                    <a:pt x="76859" y="479339"/>
                    <a:pt x="82474" y="489322"/>
                    <a:pt x="91440" y="495300"/>
                  </a:cubicBezTo>
                  <a:cubicBezTo>
                    <a:pt x="98123" y="499755"/>
                    <a:pt x="107116" y="499328"/>
                    <a:pt x="114300" y="502920"/>
                  </a:cubicBezTo>
                  <a:cubicBezTo>
                    <a:pt x="122491" y="507016"/>
                    <a:pt x="128969" y="514064"/>
                    <a:pt x="137160" y="518160"/>
                  </a:cubicBezTo>
                  <a:cubicBezTo>
                    <a:pt x="144344" y="521752"/>
                    <a:pt x="152327" y="523472"/>
                    <a:pt x="160020" y="525780"/>
                  </a:cubicBezTo>
                  <a:cubicBezTo>
                    <a:pt x="177732" y="531093"/>
                    <a:pt x="195580" y="535940"/>
                    <a:pt x="213360" y="541020"/>
                  </a:cubicBezTo>
                  <a:cubicBezTo>
                    <a:pt x="343250" y="524784"/>
                    <a:pt x="296425" y="538732"/>
                    <a:pt x="358140" y="518160"/>
                  </a:cubicBezTo>
                  <a:cubicBezTo>
                    <a:pt x="363220" y="510540"/>
                    <a:pt x="366904" y="501776"/>
                    <a:pt x="373380" y="495300"/>
                  </a:cubicBezTo>
                  <a:cubicBezTo>
                    <a:pt x="388152" y="480528"/>
                    <a:pt x="400507" y="478638"/>
                    <a:pt x="419100" y="472440"/>
                  </a:cubicBezTo>
                  <a:cubicBezTo>
                    <a:pt x="444105" y="434932"/>
                    <a:pt x="421852" y="460121"/>
                    <a:pt x="464820" y="434340"/>
                  </a:cubicBezTo>
                  <a:cubicBezTo>
                    <a:pt x="480526" y="424916"/>
                    <a:pt x="510540" y="403860"/>
                    <a:pt x="510540" y="403860"/>
                  </a:cubicBezTo>
                  <a:cubicBezTo>
                    <a:pt x="548204" y="347364"/>
                    <a:pt x="537428" y="376101"/>
                    <a:pt x="548640" y="320040"/>
                  </a:cubicBezTo>
                  <a:cubicBezTo>
                    <a:pt x="547110" y="306273"/>
                    <a:pt x="543299" y="244077"/>
                    <a:pt x="533400" y="220980"/>
                  </a:cubicBezTo>
                  <a:cubicBezTo>
                    <a:pt x="529792" y="212562"/>
                    <a:pt x="522256" y="206311"/>
                    <a:pt x="518160" y="198120"/>
                  </a:cubicBezTo>
                  <a:cubicBezTo>
                    <a:pt x="514568" y="190936"/>
                    <a:pt x="514132" y="182444"/>
                    <a:pt x="510540" y="175260"/>
                  </a:cubicBezTo>
                  <a:cubicBezTo>
                    <a:pt x="506444" y="167069"/>
                    <a:pt x="499396" y="160591"/>
                    <a:pt x="495300" y="152400"/>
                  </a:cubicBezTo>
                  <a:cubicBezTo>
                    <a:pt x="491708" y="145216"/>
                    <a:pt x="491272" y="136724"/>
                    <a:pt x="487680" y="129540"/>
                  </a:cubicBezTo>
                  <a:cubicBezTo>
                    <a:pt x="483584" y="121349"/>
                    <a:pt x="476984" y="114631"/>
                    <a:pt x="472440" y="106680"/>
                  </a:cubicBezTo>
                  <a:cubicBezTo>
                    <a:pt x="452831" y="72363"/>
                    <a:pt x="464805" y="78728"/>
                    <a:pt x="434340" y="53340"/>
                  </a:cubicBezTo>
                  <a:cubicBezTo>
                    <a:pt x="401583" y="26043"/>
                    <a:pt x="422987" y="47663"/>
                    <a:pt x="388620" y="30480"/>
                  </a:cubicBezTo>
                  <a:cubicBezTo>
                    <a:pt x="380429" y="26384"/>
                    <a:pt x="374806" y="16668"/>
                    <a:pt x="365760" y="15240"/>
                  </a:cubicBezTo>
                  <a:cubicBezTo>
                    <a:pt x="325539" y="8889"/>
                    <a:pt x="251460" y="2540"/>
                    <a:pt x="228600" y="0"/>
                  </a:cubicBezTo>
                  <a:close/>
                </a:path>
              </a:pathLst>
            </a:custGeom>
            <a:solidFill>
              <a:srgbClr val="32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4BD66A4-93BB-45A6-A639-23471CCCFECE}"/>
              </a:ext>
            </a:extLst>
          </p:cNvPr>
          <p:cNvSpPr txBox="1"/>
          <p:nvPr/>
        </p:nvSpPr>
        <p:spPr>
          <a:xfrm>
            <a:off x="737463" y="1672522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5A5EF702-A405-4AEC-A629-1B6AEE3035E0}"/>
              </a:ext>
            </a:extLst>
          </p:cNvPr>
          <p:cNvGrpSpPr/>
          <p:nvPr/>
        </p:nvGrpSpPr>
        <p:grpSpPr>
          <a:xfrm>
            <a:off x="1650769" y="1519273"/>
            <a:ext cx="7265166" cy="610616"/>
            <a:chOff x="1674323" y="1631555"/>
            <a:chExt cx="5403170" cy="6106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A0081E-6C1E-45EB-AE43-C7E048078207}"/>
                </a:ext>
              </a:extLst>
            </p:cNvPr>
            <p:cNvSpPr txBox="1"/>
            <p:nvPr/>
          </p:nvSpPr>
          <p:spPr>
            <a:xfrm>
              <a:off x="3471998" y="1631555"/>
              <a:ext cx="3605495" cy="610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각 매장의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업무 특성을 파악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매뉴얼을 잘 지키는지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확인하고 싶다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해당 정보를 통해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매뉴얼을 수정하고 싶다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66A532-2056-481B-B912-B9882CA35479}"/>
                </a:ext>
              </a:extLst>
            </p:cNvPr>
            <p:cNvSpPr txBox="1"/>
            <p:nvPr/>
          </p:nvSpPr>
          <p:spPr>
            <a:xfrm>
              <a:off x="1674323" y="1729287"/>
              <a:ext cx="14228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rgbClr val="1A85D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프랜차이즈 기업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28BC12-5D03-4804-90C0-FEBF39BCFBD8}"/>
              </a:ext>
            </a:extLst>
          </p:cNvPr>
          <p:cNvSpPr txBox="1"/>
          <p:nvPr/>
        </p:nvSpPr>
        <p:spPr>
          <a:xfrm>
            <a:off x="737463" y="26155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02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A1AE954-DC7B-4D9C-B82D-6004A2357DB0}"/>
              </a:ext>
            </a:extLst>
          </p:cNvPr>
          <p:cNvGrpSpPr/>
          <p:nvPr/>
        </p:nvGrpSpPr>
        <p:grpSpPr>
          <a:xfrm>
            <a:off x="1650769" y="2511833"/>
            <a:ext cx="7169703" cy="611834"/>
            <a:chOff x="1674323" y="1608036"/>
            <a:chExt cx="5439279" cy="6118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90F85A-7997-4DA8-8A91-E2EAA4DE13E7}"/>
                </a:ext>
              </a:extLst>
            </p:cNvPr>
            <p:cNvSpPr txBox="1"/>
            <p:nvPr/>
          </p:nvSpPr>
          <p:spPr>
            <a:xfrm>
              <a:off x="3508107" y="1608036"/>
              <a:ext cx="3605495" cy="6118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층수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넓이 등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매장에 딱 맞게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효율적으로 업무를 관리하고 싶다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아르바이트생들의 업무분담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을 효율적으로 관리하고 싶다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C4ED5-C4BA-475E-86F5-5C818DB3717D}"/>
                </a:ext>
              </a:extLst>
            </p:cNvPr>
            <p:cNvSpPr txBox="1"/>
            <p:nvPr/>
          </p:nvSpPr>
          <p:spPr>
            <a:xfrm>
              <a:off x="1674323" y="1729287"/>
              <a:ext cx="60091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b="1">
                  <a:solidFill>
                    <a:srgbClr val="1A85D7"/>
                  </a:solidFill>
                  <a:cs typeface="Arial" pitchFamily="34" charset="0"/>
                </a:defRPr>
              </a:lvl1pPr>
            </a:lstStyle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점주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BF4FD9-8E3F-45B1-B844-A00B219D3909}"/>
              </a:ext>
            </a:extLst>
          </p:cNvPr>
          <p:cNvSpPr txBox="1"/>
          <p:nvPr/>
        </p:nvSpPr>
        <p:spPr>
          <a:xfrm>
            <a:off x="737463" y="3737692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03</a:t>
            </a:r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D2FBD2A9-CD49-47E1-8CF2-816BA50D6264}"/>
              </a:ext>
            </a:extLst>
          </p:cNvPr>
          <p:cNvGrpSpPr/>
          <p:nvPr/>
        </p:nvGrpSpPr>
        <p:grpSpPr>
          <a:xfrm>
            <a:off x="1650769" y="3647826"/>
            <a:ext cx="7169703" cy="610616"/>
            <a:chOff x="1674323" y="1664733"/>
            <a:chExt cx="5439279" cy="61061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1B2D58-131C-4C18-B1BF-7436010DE376}"/>
                </a:ext>
              </a:extLst>
            </p:cNvPr>
            <p:cNvSpPr txBox="1"/>
            <p:nvPr/>
          </p:nvSpPr>
          <p:spPr>
            <a:xfrm>
              <a:off x="3508107" y="1664733"/>
              <a:ext cx="3605495" cy="610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직관적이고 편리하게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업무를 분담하고 싶다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일어난 일에 대한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책임소재가 분명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했으면 좋겠다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DB4911-B3F2-456A-9188-4ACAE6E9C3B6}"/>
                </a:ext>
              </a:extLst>
            </p:cNvPr>
            <p:cNvSpPr txBox="1"/>
            <p:nvPr/>
          </p:nvSpPr>
          <p:spPr>
            <a:xfrm>
              <a:off x="1674323" y="1729287"/>
              <a:ext cx="13421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>
                  <a:solidFill>
                    <a:srgbClr val="1A85D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아르바이트생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6E130E9-1E3A-4A93-AC49-233BD63DC6BA}"/>
              </a:ext>
            </a:extLst>
          </p:cNvPr>
          <p:cNvGrpSpPr/>
          <p:nvPr/>
        </p:nvGrpSpPr>
        <p:grpSpPr>
          <a:xfrm>
            <a:off x="687102" y="1673502"/>
            <a:ext cx="690698" cy="566886"/>
            <a:chOff x="687102" y="1673502"/>
            <a:chExt cx="690698" cy="566886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E96FD8A-C6CB-43F3-993B-DE2919E7C9D8}"/>
                </a:ext>
              </a:extLst>
            </p:cNvPr>
            <p:cNvCxnSpPr>
              <a:cxnSpLocks/>
            </p:cNvCxnSpPr>
            <p:nvPr/>
          </p:nvCxnSpPr>
          <p:spPr>
            <a:xfrm>
              <a:off x="687102" y="1673502"/>
              <a:ext cx="140482" cy="71721"/>
            </a:xfrm>
            <a:prstGeom prst="line">
              <a:avLst/>
            </a:prstGeom>
            <a:ln w="3175" cap="rnd"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1DEE7E5-6F3E-466F-B997-DBA7297EE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24" y="1673502"/>
              <a:ext cx="190176" cy="104983"/>
            </a:xfrm>
            <a:prstGeom prst="line">
              <a:avLst/>
            </a:prstGeom>
            <a:ln w="3175" cap="rnd"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A232F5C-76D4-4515-8229-A84E39626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813" y="2040470"/>
              <a:ext cx="0" cy="199918"/>
            </a:xfrm>
            <a:prstGeom prst="line">
              <a:avLst/>
            </a:prstGeom>
            <a:ln w="3175" cap="rnd"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6019595-F6FC-434E-80E7-F5E36104033E}"/>
              </a:ext>
            </a:extLst>
          </p:cNvPr>
          <p:cNvGrpSpPr/>
          <p:nvPr/>
        </p:nvGrpSpPr>
        <p:grpSpPr>
          <a:xfrm>
            <a:off x="687102" y="2633084"/>
            <a:ext cx="690698" cy="566886"/>
            <a:chOff x="687102" y="1673502"/>
            <a:chExt cx="690698" cy="566886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56F830C-C43E-4201-8D6A-7652517834D8}"/>
                </a:ext>
              </a:extLst>
            </p:cNvPr>
            <p:cNvCxnSpPr>
              <a:cxnSpLocks/>
            </p:cNvCxnSpPr>
            <p:nvPr/>
          </p:nvCxnSpPr>
          <p:spPr>
            <a:xfrm>
              <a:off x="687102" y="1673502"/>
              <a:ext cx="140482" cy="71721"/>
            </a:xfrm>
            <a:prstGeom prst="line">
              <a:avLst/>
            </a:prstGeom>
            <a:ln w="3175" cap="rnd"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3C41B29-FBD4-4F17-812C-5F2BDA329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24" y="1673502"/>
              <a:ext cx="190176" cy="104983"/>
            </a:xfrm>
            <a:prstGeom prst="line">
              <a:avLst/>
            </a:prstGeom>
            <a:ln w="3175" cap="rnd"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4CE2D23-1406-4181-87CE-FCA64CCE9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813" y="2040470"/>
              <a:ext cx="0" cy="199918"/>
            </a:xfrm>
            <a:prstGeom prst="line">
              <a:avLst/>
            </a:prstGeom>
            <a:ln w="3175" cap="rnd"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391C85A-887A-47B3-8DB4-6277C862C9A2}"/>
              </a:ext>
            </a:extLst>
          </p:cNvPr>
          <p:cNvGrpSpPr/>
          <p:nvPr/>
        </p:nvGrpSpPr>
        <p:grpSpPr>
          <a:xfrm>
            <a:off x="694433" y="3749914"/>
            <a:ext cx="690698" cy="566886"/>
            <a:chOff x="687102" y="1673502"/>
            <a:chExt cx="690698" cy="566886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39F5A97-CEE3-4D78-BEA2-948AA60B8CCD}"/>
                </a:ext>
              </a:extLst>
            </p:cNvPr>
            <p:cNvCxnSpPr>
              <a:cxnSpLocks/>
            </p:cNvCxnSpPr>
            <p:nvPr/>
          </p:nvCxnSpPr>
          <p:spPr>
            <a:xfrm>
              <a:off x="687102" y="1673502"/>
              <a:ext cx="140482" cy="71721"/>
            </a:xfrm>
            <a:prstGeom prst="line">
              <a:avLst/>
            </a:prstGeom>
            <a:ln w="3175" cap="rnd"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F30764D-C2DC-4B43-88D8-08C9D28FB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24" y="1673502"/>
              <a:ext cx="190176" cy="104983"/>
            </a:xfrm>
            <a:prstGeom prst="line">
              <a:avLst/>
            </a:prstGeom>
            <a:ln w="3175" cap="rnd"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8931162-AC51-42AF-A1F6-4012BA0D4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813" y="2040470"/>
              <a:ext cx="0" cy="199918"/>
            </a:xfrm>
            <a:prstGeom prst="line">
              <a:avLst/>
            </a:prstGeom>
            <a:ln w="3175" cap="rnd">
              <a:solidFill>
                <a:srgbClr val="FAFA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D9C251-97DC-4E62-A602-97DD5001286C}"/>
              </a:ext>
            </a:extLst>
          </p:cNvPr>
          <p:cNvSpPr/>
          <p:nvPr/>
        </p:nvSpPr>
        <p:spPr>
          <a:xfrm>
            <a:off x="374606" y="462261"/>
            <a:ext cx="376534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배경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니즈 분석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58C4C29-7A06-42D9-9AA4-15673126406C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다리꼴 39">
            <a:extLst>
              <a:ext uri="{FF2B5EF4-FFF2-40B4-BE49-F238E27FC236}">
                <a16:creationId xmlns:a16="http://schemas.microsoft.com/office/drawing/2014/main" id="{9771F04F-94B0-4EBE-8388-255FDE558BB4}"/>
              </a:ext>
            </a:extLst>
          </p:cNvPr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9797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B3D86B-3927-42CB-96F8-EABCB26D7E46}"/>
              </a:ext>
            </a:extLst>
          </p:cNvPr>
          <p:cNvSpPr/>
          <p:nvPr/>
        </p:nvSpPr>
        <p:spPr>
          <a:xfrm>
            <a:off x="539552" y="1275606"/>
            <a:ext cx="8424936" cy="3319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5745F5-DB49-4652-B43A-FE0A83E79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55" y="1437000"/>
            <a:ext cx="4247686" cy="982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83C51-F629-40C1-B63F-E2A60B2244A3}"/>
              </a:ext>
            </a:extLst>
          </p:cNvPr>
          <p:cNvSpPr txBox="1"/>
          <p:nvPr/>
        </p:nvSpPr>
        <p:spPr>
          <a:xfrm>
            <a:off x="2123728" y="2782950"/>
            <a:ext cx="619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상자 안에 업무를 </a:t>
            </a:r>
            <a:r>
              <a:rPr lang="ko-KR" altLang="en-US" sz="1400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넣어놓고</a:t>
            </a:r>
            <a:r>
              <a:rPr lang="ko-KR" altLang="en-US" sz="1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누구든지 꺼내 쓸 수 있다</a:t>
            </a:r>
            <a:r>
              <a:rPr lang="en-US" altLang="ko-KR" sz="14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585CA9-F35D-4DC0-B3F7-B01B94F6EBD1}"/>
              </a:ext>
            </a:extLst>
          </p:cNvPr>
          <p:cNvSpPr/>
          <p:nvPr/>
        </p:nvSpPr>
        <p:spPr>
          <a:xfrm>
            <a:off x="2051719" y="1377586"/>
            <a:ext cx="1008113" cy="1041587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E6E488-3756-446C-83D3-503EB050FFC3}"/>
              </a:ext>
            </a:extLst>
          </p:cNvPr>
          <p:cNvGrpSpPr/>
          <p:nvPr/>
        </p:nvGrpSpPr>
        <p:grpSpPr>
          <a:xfrm>
            <a:off x="1187622" y="1898379"/>
            <a:ext cx="864098" cy="1069239"/>
            <a:chOff x="1187622" y="1836387"/>
            <a:chExt cx="864098" cy="1830539"/>
          </a:xfrm>
        </p:grpSpPr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CA939DF-7F5F-4D00-ADDE-910AAEEB052D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 flipV="1">
              <a:off x="1187627" y="1836387"/>
              <a:ext cx="864093" cy="1830535"/>
            </a:xfrm>
            <a:prstGeom prst="bentConnector2">
              <a:avLst/>
            </a:prstGeom>
            <a:ln w="28575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2589140-7D0D-4E59-A7A8-151E4E609F2F}"/>
                </a:ext>
              </a:extLst>
            </p:cNvPr>
            <p:cNvCxnSpPr/>
            <p:nvPr/>
          </p:nvCxnSpPr>
          <p:spPr>
            <a:xfrm>
              <a:off x="1187622" y="3666926"/>
              <a:ext cx="864095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3487B20-343E-4E26-B3B1-E14A27F564E4}"/>
              </a:ext>
            </a:extLst>
          </p:cNvPr>
          <p:cNvGrpSpPr/>
          <p:nvPr/>
        </p:nvGrpSpPr>
        <p:grpSpPr>
          <a:xfrm flipH="1">
            <a:off x="7092280" y="1850848"/>
            <a:ext cx="1071736" cy="1870775"/>
            <a:chOff x="1187622" y="1836387"/>
            <a:chExt cx="864098" cy="1830539"/>
          </a:xfrm>
        </p:grpSpPr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5668ECC6-CD09-4942-A30A-E6D54B2B875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87627" y="1836387"/>
              <a:ext cx="864093" cy="1830535"/>
            </a:xfrm>
            <a:prstGeom prst="bentConnector2">
              <a:avLst/>
            </a:prstGeom>
            <a:ln w="28575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43301ED-3EC7-4D86-A26F-61F05C61276C}"/>
                </a:ext>
              </a:extLst>
            </p:cNvPr>
            <p:cNvCxnSpPr/>
            <p:nvPr/>
          </p:nvCxnSpPr>
          <p:spPr>
            <a:xfrm>
              <a:off x="1187622" y="3666926"/>
              <a:ext cx="864095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29E2E7C-B3FA-4F16-9B32-B94D2DC2FFF6}"/>
              </a:ext>
            </a:extLst>
          </p:cNvPr>
          <p:cNvGrpSpPr/>
          <p:nvPr/>
        </p:nvGrpSpPr>
        <p:grpSpPr>
          <a:xfrm>
            <a:off x="2545432" y="3351275"/>
            <a:ext cx="4400550" cy="1266825"/>
            <a:chOff x="2545432" y="3351275"/>
            <a:chExt cx="4400550" cy="12668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1A6955F-51E1-4021-94B6-69258348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5432" y="3351275"/>
              <a:ext cx="4400550" cy="1266825"/>
            </a:xfrm>
            <a:prstGeom prst="rect">
              <a:avLst/>
            </a:prstGeom>
          </p:spPr>
        </p:pic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51C1B03-C07F-4CB1-9F78-A8683CF7A671}"/>
                </a:ext>
              </a:extLst>
            </p:cNvPr>
            <p:cNvCxnSpPr>
              <a:cxnSpLocks/>
            </p:cNvCxnSpPr>
            <p:nvPr/>
          </p:nvCxnSpPr>
          <p:spPr>
            <a:xfrm>
              <a:off x="2935740" y="4505300"/>
              <a:ext cx="392494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ED70B2-0B9A-419A-A5B9-046E53325268}"/>
              </a:ext>
            </a:extLst>
          </p:cNvPr>
          <p:cNvSpPr/>
          <p:nvPr/>
        </p:nvSpPr>
        <p:spPr>
          <a:xfrm>
            <a:off x="374606" y="462261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6AF671-0418-473B-A6A6-B37911717DE5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다리꼴 17">
            <a:extLst>
              <a:ext uri="{FF2B5EF4-FFF2-40B4-BE49-F238E27FC236}">
                <a16:creationId xmlns:a16="http://schemas.microsoft.com/office/drawing/2014/main" id="{6B7CDB38-17FF-42F4-8EF6-10088942A757}"/>
              </a:ext>
            </a:extLst>
          </p:cNvPr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36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13C6C-0016-40E0-9E35-F445F12492A7}"/>
              </a:ext>
            </a:extLst>
          </p:cNvPr>
          <p:cNvSpPr/>
          <p:nvPr/>
        </p:nvSpPr>
        <p:spPr>
          <a:xfrm>
            <a:off x="539552" y="1275606"/>
            <a:ext cx="8424936" cy="3319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5745F5-DB49-4652-B43A-FE0A83E79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55" y="1466179"/>
            <a:ext cx="4247686" cy="9821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83C51-F629-40C1-B63F-E2A60B2244A3}"/>
              </a:ext>
            </a:extLst>
          </p:cNvPr>
          <p:cNvSpPr txBox="1"/>
          <p:nvPr/>
        </p:nvSpPr>
        <p:spPr>
          <a:xfrm>
            <a:off x="2051720" y="5884118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(</a:t>
            </a:r>
            <a:r>
              <a:rPr lang="ko-KR" altLang="en-US" dirty="0" err="1"/>
              <a:t>사회・개인이</a:t>
            </a:r>
            <a:r>
              <a:rPr lang="ko-KR" altLang="en-US" dirty="0"/>
              <a:t> 성장</a:t>
            </a:r>
            <a:r>
              <a:rPr lang="en-US" altLang="ko-KR" dirty="0"/>
              <a:t>, </a:t>
            </a:r>
            <a:r>
              <a:rPr lang="ko-KR" altLang="en-US" dirty="0"/>
              <a:t>발달하는</a:t>
            </a:r>
            <a:r>
              <a:rPr lang="en-US" altLang="ko-KR" dirty="0"/>
              <a:t>) </a:t>
            </a:r>
            <a:r>
              <a:rPr lang="ko-KR" altLang="en-US" dirty="0"/>
              <a:t>모체</a:t>
            </a:r>
            <a:br>
              <a:rPr lang="ko-KR" altLang="en-US" dirty="0"/>
            </a:br>
            <a:r>
              <a:rPr lang="en-US" altLang="ko-KR" dirty="0"/>
              <a:t>2. (</a:t>
            </a:r>
            <a:r>
              <a:rPr lang="ko-KR" altLang="en-US" dirty="0"/>
              <a:t>체계적으로 그물처럼 엮여져 있는 도로 등의</a:t>
            </a:r>
            <a:r>
              <a:rPr lang="en-US" altLang="ko-KR" dirty="0"/>
              <a:t>) </a:t>
            </a:r>
            <a:r>
              <a:rPr lang="ko-KR" altLang="en-US" dirty="0"/>
              <a:t>망</a:t>
            </a:r>
            <a:r>
              <a:rPr lang="en-US" altLang="ko-KR" dirty="0"/>
              <a:t>(</a:t>
            </a:r>
            <a:r>
              <a:rPr lang="ko-KR" altLang="en-US" dirty="0"/>
              <a:t>網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D757F3-F85F-4E37-BA75-45B6CBC7C2A2}"/>
              </a:ext>
            </a:extLst>
          </p:cNvPr>
          <p:cNvSpPr txBox="1"/>
          <p:nvPr/>
        </p:nvSpPr>
        <p:spPr>
          <a:xfrm>
            <a:off x="899592" y="2695149"/>
            <a:ext cx="7344816" cy="1841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매장의 특성에 맞추어 </a:t>
            </a:r>
            <a:b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업무를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Customizing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직원에게 분배하는</a:t>
            </a:r>
            <a:b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     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혁신적 매장 업무 관리 시스템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3BD52C-7C8D-4A02-A650-47AC721114A7}"/>
              </a:ext>
            </a:extLst>
          </p:cNvPr>
          <p:cNvSpPr/>
          <p:nvPr/>
        </p:nvSpPr>
        <p:spPr>
          <a:xfrm>
            <a:off x="357394" y="491588"/>
            <a:ext cx="345638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8"/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5156B9-287B-4FBA-B6B4-E634526B8A9A}"/>
              </a:ext>
            </a:extLst>
          </p:cNvPr>
          <p:cNvSpPr/>
          <p:nvPr/>
        </p:nvSpPr>
        <p:spPr>
          <a:xfrm>
            <a:off x="334535" y="-85797"/>
            <a:ext cx="45719" cy="908098"/>
          </a:xfrm>
          <a:prstGeom prst="rect">
            <a:avLst/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42E48E20-0A18-4235-A103-EDB54F4E424D}"/>
              </a:ext>
            </a:extLst>
          </p:cNvPr>
          <p:cNvSpPr/>
          <p:nvPr/>
        </p:nvSpPr>
        <p:spPr>
          <a:xfrm rot="5400000">
            <a:off x="4544035" y="537671"/>
            <a:ext cx="56438" cy="9144508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42CBA1"/>
              </a:gs>
              <a:gs pos="50000">
                <a:srgbClr val="337FB1"/>
              </a:gs>
              <a:gs pos="100000">
                <a:srgbClr val="284763"/>
              </a:gs>
            </a:gsLst>
            <a:lin ang="5400000" scaled="0"/>
          </a:gra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09800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7209</TotalTime>
  <Words>2507</Words>
  <Application>Microsoft Office PowerPoint</Application>
  <PresentationFormat>화면 슬라이드 쇼(16:9)</PresentationFormat>
  <Paragraphs>532</Paragraphs>
  <Slides>39</Slides>
  <Notes>39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Arial Unicode MS</vt:lpstr>
      <vt:lpstr>맑은 고딕</vt:lpstr>
      <vt:lpstr>Arial</vt:lpstr>
      <vt:lpstr>Wingdings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이 준수</cp:lastModifiedBy>
  <cp:revision>429</cp:revision>
  <dcterms:created xsi:type="dcterms:W3CDTF">2016-12-05T23:26:54Z</dcterms:created>
  <dcterms:modified xsi:type="dcterms:W3CDTF">2018-06-08T03:03:13Z</dcterms:modified>
</cp:coreProperties>
</file>